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5" r:id="rId2"/>
    <p:sldId id="275" r:id="rId3"/>
    <p:sldId id="276" r:id="rId4"/>
    <p:sldId id="277" r:id="rId5"/>
    <p:sldId id="278" r:id="rId6"/>
    <p:sldId id="279" r:id="rId7"/>
    <p:sldId id="280" r:id="rId8"/>
    <p:sldId id="281" r:id="rId9"/>
    <p:sldId id="282" r:id="rId10"/>
    <p:sldId id="284" r:id="rId11"/>
    <p:sldId id="285" r:id="rId12"/>
    <p:sldId id="286" r:id="rId13"/>
    <p:sldId id="287" r:id="rId14"/>
    <p:sldId id="288" r:id="rId15"/>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DGB" pitchFamily="34" charset="0"/>
        <a:ea typeface="+mn-ea"/>
        <a:cs typeface="Times New Roman" pitchFamily="18" charset="0"/>
      </a:defRPr>
    </a:lvl1pPr>
    <a:lvl2pPr marL="457200" algn="l" rtl="0" eaLnBrk="0" fontAlgn="base" hangingPunct="0">
      <a:spcBef>
        <a:spcPct val="0"/>
      </a:spcBef>
      <a:spcAft>
        <a:spcPct val="0"/>
      </a:spcAft>
      <a:defRPr sz="2400" kern="1200">
        <a:solidFill>
          <a:schemeClr val="tx1"/>
        </a:solidFill>
        <a:latin typeface="DGB" pitchFamily="34" charset="0"/>
        <a:ea typeface="+mn-ea"/>
        <a:cs typeface="Times New Roman" pitchFamily="18" charset="0"/>
      </a:defRPr>
    </a:lvl2pPr>
    <a:lvl3pPr marL="914400" algn="l" rtl="0" eaLnBrk="0" fontAlgn="base" hangingPunct="0">
      <a:spcBef>
        <a:spcPct val="0"/>
      </a:spcBef>
      <a:spcAft>
        <a:spcPct val="0"/>
      </a:spcAft>
      <a:defRPr sz="2400" kern="1200">
        <a:solidFill>
          <a:schemeClr val="tx1"/>
        </a:solidFill>
        <a:latin typeface="DGB" pitchFamily="34" charset="0"/>
        <a:ea typeface="+mn-ea"/>
        <a:cs typeface="Times New Roman" pitchFamily="18" charset="0"/>
      </a:defRPr>
    </a:lvl3pPr>
    <a:lvl4pPr marL="1371600" algn="l" rtl="0" eaLnBrk="0" fontAlgn="base" hangingPunct="0">
      <a:spcBef>
        <a:spcPct val="0"/>
      </a:spcBef>
      <a:spcAft>
        <a:spcPct val="0"/>
      </a:spcAft>
      <a:defRPr sz="2400" kern="1200">
        <a:solidFill>
          <a:schemeClr val="tx1"/>
        </a:solidFill>
        <a:latin typeface="DGB" pitchFamily="34" charset="0"/>
        <a:ea typeface="+mn-ea"/>
        <a:cs typeface="Times New Roman" pitchFamily="18" charset="0"/>
      </a:defRPr>
    </a:lvl4pPr>
    <a:lvl5pPr marL="1828800" algn="l" rtl="0" eaLnBrk="0" fontAlgn="base" hangingPunct="0">
      <a:spcBef>
        <a:spcPct val="0"/>
      </a:spcBef>
      <a:spcAft>
        <a:spcPct val="0"/>
      </a:spcAft>
      <a:defRPr sz="2400" kern="1200">
        <a:solidFill>
          <a:schemeClr val="tx1"/>
        </a:solidFill>
        <a:latin typeface="DGB" pitchFamily="34" charset="0"/>
        <a:ea typeface="+mn-ea"/>
        <a:cs typeface="Times New Roman" pitchFamily="18" charset="0"/>
      </a:defRPr>
    </a:lvl5pPr>
    <a:lvl6pPr marL="2286000" algn="l" defTabSz="914400" rtl="0" eaLnBrk="1" latinLnBrk="0" hangingPunct="1">
      <a:defRPr sz="2400" kern="1200">
        <a:solidFill>
          <a:schemeClr val="tx1"/>
        </a:solidFill>
        <a:latin typeface="DGB" pitchFamily="34" charset="0"/>
        <a:ea typeface="+mn-ea"/>
        <a:cs typeface="Times New Roman" pitchFamily="18" charset="0"/>
      </a:defRPr>
    </a:lvl6pPr>
    <a:lvl7pPr marL="2743200" algn="l" defTabSz="914400" rtl="0" eaLnBrk="1" latinLnBrk="0" hangingPunct="1">
      <a:defRPr sz="2400" kern="1200">
        <a:solidFill>
          <a:schemeClr val="tx1"/>
        </a:solidFill>
        <a:latin typeface="DGB" pitchFamily="34" charset="0"/>
        <a:ea typeface="+mn-ea"/>
        <a:cs typeface="Times New Roman" pitchFamily="18" charset="0"/>
      </a:defRPr>
    </a:lvl7pPr>
    <a:lvl8pPr marL="3200400" algn="l" defTabSz="914400" rtl="0" eaLnBrk="1" latinLnBrk="0" hangingPunct="1">
      <a:defRPr sz="2400" kern="1200">
        <a:solidFill>
          <a:schemeClr val="tx1"/>
        </a:solidFill>
        <a:latin typeface="DGB" pitchFamily="34" charset="0"/>
        <a:ea typeface="+mn-ea"/>
        <a:cs typeface="Times New Roman" pitchFamily="18" charset="0"/>
      </a:defRPr>
    </a:lvl8pPr>
    <a:lvl9pPr marL="3657600" algn="l" defTabSz="914400" rtl="0" eaLnBrk="1" latinLnBrk="0" hangingPunct="1">
      <a:defRPr sz="2400" kern="1200">
        <a:solidFill>
          <a:schemeClr val="tx1"/>
        </a:solidFill>
        <a:latin typeface="DGB"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DDDDDD"/>
    <a:srgbClr val="FFFFCC"/>
    <a:srgbClr val="5F5F5F"/>
    <a:srgbClr val="777777"/>
    <a:srgbClr val="4D4D4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88088" autoAdjust="0"/>
  </p:normalViewPr>
  <p:slideViewPr>
    <p:cSldViewPr>
      <p:cViewPr>
        <p:scale>
          <a:sx n="100" d="100"/>
          <a:sy n="100" d="100"/>
        </p:scale>
        <p:origin x="-1626" y="-14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de-DE" altLang="de-DE"/>
          </a:p>
        </p:txBody>
      </p:sp>
      <p:sp>
        <p:nvSpPr>
          <p:cNvPr id="1536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de-DE" altLang="de-DE"/>
          </a:p>
        </p:txBody>
      </p:sp>
      <p:sp>
        <p:nvSpPr>
          <p:cNvPr id="11268"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536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de-DE" altLang="de-DE"/>
          </a:p>
        </p:txBody>
      </p:sp>
      <p:sp>
        <p:nvSpPr>
          <p:cNvPr id="1536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906FF8D-9A8B-4EE2-A0DB-16D0BC966D72}" type="slidenum">
              <a:rPr lang="de-DE" altLang="de-DE"/>
              <a:pPr>
                <a:defRPr/>
              </a:pPr>
              <a:t>‹Nr.›</a:t>
            </a:fld>
            <a:endParaRPr lang="de-DE" altLang="de-DE"/>
          </a:p>
        </p:txBody>
      </p:sp>
    </p:spTree>
    <p:extLst>
      <p:ext uri="{BB962C8B-B14F-4D97-AF65-F5344CB8AC3E}">
        <p14:creationId xmlns:p14="http://schemas.microsoft.com/office/powerpoint/2010/main" val="34947299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DGB" pitchFamily="34" charset="0"/>
        <a:ea typeface="Times New Roman" charset="0"/>
        <a:cs typeface="Times New Roman" charset="0"/>
      </a:defRPr>
    </a:lvl1pPr>
    <a:lvl2pPr marL="457200" algn="l" rtl="0" eaLnBrk="0" fontAlgn="base" hangingPunct="0">
      <a:spcBef>
        <a:spcPct val="30000"/>
      </a:spcBef>
      <a:spcAft>
        <a:spcPct val="0"/>
      </a:spcAft>
      <a:defRPr sz="1200" kern="1200">
        <a:solidFill>
          <a:schemeClr val="tx1"/>
        </a:solidFill>
        <a:latin typeface="DGB" pitchFamily="34" charset="0"/>
        <a:ea typeface="Times New Roman" charset="0"/>
        <a:cs typeface="Times New Roman" charset="0"/>
      </a:defRPr>
    </a:lvl2pPr>
    <a:lvl3pPr marL="914400" algn="l" rtl="0" eaLnBrk="0" fontAlgn="base" hangingPunct="0">
      <a:spcBef>
        <a:spcPct val="30000"/>
      </a:spcBef>
      <a:spcAft>
        <a:spcPct val="0"/>
      </a:spcAft>
      <a:defRPr sz="1200" kern="1200">
        <a:solidFill>
          <a:schemeClr val="tx1"/>
        </a:solidFill>
        <a:latin typeface="DGB" pitchFamily="34" charset="0"/>
        <a:ea typeface="Times New Roman" charset="0"/>
        <a:cs typeface="Times New Roman" charset="0"/>
      </a:defRPr>
    </a:lvl3pPr>
    <a:lvl4pPr marL="1371600" algn="l" rtl="0" eaLnBrk="0" fontAlgn="base" hangingPunct="0">
      <a:spcBef>
        <a:spcPct val="30000"/>
      </a:spcBef>
      <a:spcAft>
        <a:spcPct val="0"/>
      </a:spcAft>
      <a:defRPr sz="1200" kern="1200">
        <a:solidFill>
          <a:schemeClr val="tx1"/>
        </a:solidFill>
        <a:latin typeface="DGB" pitchFamily="34" charset="0"/>
        <a:ea typeface="Times New Roman" charset="0"/>
        <a:cs typeface="Times New Roman" charset="0"/>
      </a:defRPr>
    </a:lvl4pPr>
    <a:lvl5pPr marL="1828800" algn="l" rtl="0" eaLnBrk="0" fontAlgn="base" hangingPunct="0">
      <a:spcBef>
        <a:spcPct val="30000"/>
      </a:spcBef>
      <a:spcAft>
        <a:spcPct val="0"/>
      </a:spcAft>
      <a:defRPr sz="1200" kern="1200">
        <a:solidFill>
          <a:schemeClr val="tx1"/>
        </a:solidFill>
        <a:latin typeface="DGB" pitchFamily="34" charset="0"/>
        <a:ea typeface="Times New Roman" charset="0"/>
        <a:cs typeface="Times New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a:ln/>
        </p:spPr>
      </p:sp>
      <p:sp>
        <p:nvSpPr>
          <p:cNvPr id="122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cs typeface="Times New Roman" pitchFamily="18" charset="0"/>
            </a:endParaRPr>
          </a:p>
        </p:txBody>
      </p:sp>
      <p:sp>
        <p:nvSpPr>
          <p:cNvPr id="122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GB" pitchFamily="34" charset="0"/>
                <a:cs typeface="Times New Roman" pitchFamily="18" charset="0"/>
              </a:defRPr>
            </a:lvl1pPr>
            <a:lvl2pPr marL="742950" indent="-285750">
              <a:defRPr sz="2400">
                <a:solidFill>
                  <a:schemeClr val="tx1"/>
                </a:solidFill>
                <a:latin typeface="DGB" pitchFamily="34" charset="0"/>
                <a:cs typeface="Times New Roman" pitchFamily="18" charset="0"/>
              </a:defRPr>
            </a:lvl2pPr>
            <a:lvl3pPr marL="1143000" indent="-228600">
              <a:defRPr sz="2400">
                <a:solidFill>
                  <a:schemeClr val="tx1"/>
                </a:solidFill>
                <a:latin typeface="DGB" pitchFamily="34" charset="0"/>
                <a:cs typeface="Times New Roman" pitchFamily="18" charset="0"/>
              </a:defRPr>
            </a:lvl3pPr>
            <a:lvl4pPr marL="1600200" indent="-228600">
              <a:defRPr sz="2400">
                <a:solidFill>
                  <a:schemeClr val="tx1"/>
                </a:solidFill>
                <a:latin typeface="DGB" pitchFamily="34" charset="0"/>
                <a:cs typeface="Times New Roman" pitchFamily="18" charset="0"/>
              </a:defRPr>
            </a:lvl4pPr>
            <a:lvl5pPr marL="2057400" indent="-228600">
              <a:defRPr sz="2400">
                <a:solidFill>
                  <a:schemeClr val="tx1"/>
                </a:solidFill>
                <a:latin typeface="DGB"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DGB"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DGB"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DGB"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DGB" pitchFamily="34" charset="0"/>
                <a:cs typeface="Times New Roman" pitchFamily="18" charset="0"/>
              </a:defRPr>
            </a:lvl9pPr>
          </a:lstStyle>
          <a:p>
            <a:fld id="{648D877F-F8F9-4902-B01E-2EF25889AEEB}" type="slidenum">
              <a:rPr lang="de-DE" altLang="de-DE" sz="1200"/>
              <a:pPr/>
              <a:t>1</a:t>
            </a:fld>
            <a:endParaRPr lang="de-DE" altLang="de-DE"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cs typeface="Times New Roman" pitchFamily="18" charset="0"/>
            </a:endParaRPr>
          </a:p>
        </p:txBody>
      </p:sp>
      <p:sp>
        <p:nvSpPr>
          <p:cNvPr id="18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GB" pitchFamily="34" charset="0"/>
                <a:cs typeface="Times New Roman" pitchFamily="18" charset="0"/>
              </a:defRPr>
            </a:lvl1pPr>
            <a:lvl2pPr marL="742950" indent="-285750">
              <a:defRPr sz="2400">
                <a:solidFill>
                  <a:schemeClr val="tx1"/>
                </a:solidFill>
                <a:latin typeface="DGB" pitchFamily="34" charset="0"/>
                <a:cs typeface="Times New Roman" pitchFamily="18" charset="0"/>
              </a:defRPr>
            </a:lvl2pPr>
            <a:lvl3pPr marL="1143000" indent="-228600">
              <a:defRPr sz="2400">
                <a:solidFill>
                  <a:schemeClr val="tx1"/>
                </a:solidFill>
                <a:latin typeface="DGB" pitchFamily="34" charset="0"/>
                <a:cs typeface="Times New Roman" pitchFamily="18" charset="0"/>
              </a:defRPr>
            </a:lvl3pPr>
            <a:lvl4pPr marL="1600200" indent="-228600">
              <a:defRPr sz="2400">
                <a:solidFill>
                  <a:schemeClr val="tx1"/>
                </a:solidFill>
                <a:latin typeface="DGB" pitchFamily="34" charset="0"/>
                <a:cs typeface="Times New Roman" pitchFamily="18" charset="0"/>
              </a:defRPr>
            </a:lvl4pPr>
            <a:lvl5pPr marL="2057400" indent="-228600">
              <a:defRPr sz="2400">
                <a:solidFill>
                  <a:schemeClr val="tx1"/>
                </a:solidFill>
                <a:latin typeface="DGB"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DGB"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DGB"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DGB"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DGB" pitchFamily="34" charset="0"/>
                <a:cs typeface="Times New Roman" pitchFamily="18" charset="0"/>
              </a:defRPr>
            </a:lvl9pPr>
          </a:lstStyle>
          <a:p>
            <a:fld id="{117951BE-E583-4124-8067-163ABFA800CE}" type="slidenum">
              <a:rPr lang="de-DE" altLang="de-DE" sz="1200"/>
              <a:pPr/>
              <a:t>10</a:t>
            </a:fld>
            <a:endParaRPr lang="de-DE" altLang="de-DE"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cs typeface="Times New Roman" pitchFamily="18" charset="0"/>
            </a:endParaRPr>
          </a:p>
        </p:txBody>
      </p:sp>
      <p:sp>
        <p:nvSpPr>
          <p:cNvPr id="18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GB" pitchFamily="34" charset="0"/>
                <a:cs typeface="Times New Roman" pitchFamily="18" charset="0"/>
              </a:defRPr>
            </a:lvl1pPr>
            <a:lvl2pPr marL="742950" indent="-285750">
              <a:defRPr sz="2400">
                <a:solidFill>
                  <a:schemeClr val="tx1"/>
                </a:solidFill>
                <a:latin typeface="DGB" pitchFamily="34" charset="0"/>
                <a:cs typeface="Times New Roman" pitchFamily="18" charset="0"/>
              </a:defRPr>
            </a:lvl2pPr>
            <a:lvl3pPr marL="1143000" indent="-228600">
              <a:defRPr sz="2400">
                <a:solidFill>
                  <a:schemeClr val="tx1"/>
                </a:solidFill>
                <a:latin typeface="DGB" pitchFamily="34" charset="0"/>
                <a:cs typeface="Times New Roman" pitchFamily="18" charset="0"/>
              </a:defRPr>
            </a:lvl3pPr>
            <a:lvl4pPr marL="1600200" indent="-228600">
              <a:defRPr sz="2400">
                <a:solidFill>
                  <a:schemeClr val="tx1"/>
                </a:solidFill>
                <a:latin typeface="DGB" pitchFamily="34" charset="0"/>
                <a:cs typeface="Times New Roman" pitchFamily="18" charset="0"/>
              </a:defRPr>
            </a:lvl4pPr>
            <a:lvl5pPr marL="2057400" indent="-228600">
              <a:defRPr sz="2400">
                <a:solidFill>
                  <a:schemeClr val="tx1"/>
                </a:solidFill>
                <a:latin typeface="DGB"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DGB"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DGB"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DGB"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DGB" pitchFamily="34" charset="0"/>
                <a:cs typeface="Times New Roman" pitchFamily="18" charset="0"/>
              </a:defRPr>
            </a:lvl9pPr>
          </a:lstStyle>
          <a:p>
            <a:fld id="{117951BE-E583-4124-8067-163ABFA800CE}" type="slidenum">
              <a:rPr lang="de-DE" altLang="de-DE" sz="1200"/>
              <a:pPr/>
              <a:t>11</a:t>
            </a:fld>
            <a:endParaRPr lang="de-DE" altLang="de-DE"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cs typeface="Times New Roman" pitchFamily="18" charset="0"/>
            </a:endParaRPr>
          </a:p>
        </p:txBody>
      </p:sp>
      <p:sp>
        <p:nvSpPr>
          <p:cNvPr id="18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GB" pitchFamily="34" charset="0"/>
                <a:cs typeface="Times New Roman" pitchFamily="18" charset="0"/>
              </a:defRPr>
            </a:lvl1pPr>
            <a:lvl2pPr marL="742950" indent="-285750">
              <a:defRPr sz="2400">
                <a:solidFill>
                  <a:schemeClr val="tx1"/>
                </a:solidFill>
                <a:latin typeface="DGB" pitchFamily="34" charset="0"/>
                <a:cs typeface="Times New Roman" pitchFamily="18" charset="0"/>
              </a:defRPr>
            </a:lvl2pPr>
            <a:lvl3pPr marL="1143000" indent="-228600">
              <a:defRPr sz="2400">
                <a:solidFill>
                  <a:schemeClr val="tx1"/>
                </a:solidFill>
                <a:latin typeface="DGB" pitchFamily="34" charset="0"/>
                <a:cs typeface="Times New Roman" pitchFamily="18" charset="0"/>
              </a:defRPr>
            </a:lvl3pPr>
            <a:lvl4pPr marL="1600200" indent="-228600">
              <a:defRPr sz="2400">
                <a:solidFill>
                  <a:schemeClr val="tx1"/>
                </a:solidFill>
                <a:latin typeface="DGB" pitchFamily="34" charset="0"/>
                <a:cs typeface="Times New Roman" pitchFamily="18" charset="0"/>
              </a:defRPr>
            </a:lvl4pPr>
            <a:lvl5pPr marL="2057400" indent="-228600">
              <a:defRPr sz="2400">
                <a:solidFill>
                  <a:schemeClr val="tx1"/>
                </a:solidFill>
                <a:latin typeface="DGB"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DGB"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DGB"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DGB"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DGB" pitchFamily="34" charset="0"/>
                <a:cs typeface="Times New Roman" pitchFamily="18" charset="0"/>
              </a:defRPr>
            </a:lvl9pPr>
          </a:lstStyle>
          <a:p>
            <a:fld id="{117951BE-E583-4124-8067-163ABFA800CE}" type="slidenum">
              <a:rPr lang="de-DE" altLang="de-DE" sz="1200"/>
              <a:pPr/>
              <a:t>12</a:t>
            </a:fld>
            <a:endParaRPr lang="de-DE" altLang="de-DE"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cs typeface="Times New Roman" pitchFamily="18" charset="0"/>
            </a:endParaRPr>
          </a:p>
        </p:txBody>
      </p:sp>
      <p:sp>
        <p:nvSpPr>
          <p:cNvPr id="18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GB" pitchFamily="34" charset="0"/>
                <a:cs typeface="Times New Roman" pitchFamily="18" charset="0"/>
              </a:defRPr>
            </a:lvl1pPr>
            <a:lvl2pPr marL="742950" indent="-285750">
              <a:defRPr sz="2400">
                <a:solidFill>
                  <a:schemeClr val="tx1"/>
                </a:solidFill>
                <a:latin typeface="DGB" pitchFamily="34" charset="0"/>
                <a:cs typeface="Times New Roman" pitchFamily="18" charset="0"/>
              </a:defRPr>
            </a:lvl2pPr>
            <a:lvl3pPr marL="1143000" indent="-228600">
              <a:defRPr sz="2400">
                <a:solidFill>
                  <a:schemeClr val="tx1"/>
                </a:solidFill>
                <a:latin typeface="DGB" pitchFamily="34" charset="0"/>
                <a:cs typeface="Times New Roman" pitchFamily="18" charset="0"/>
              </a:defRPr>
            </a:lvl3pPr>
            <a:lvl4pPr marL="1600200" indent="-228600">
              <a:defRPr sz="2400">
                <a:solidFill>
                  <a:schemeClr val="tx1"/>
                </a:solidFill>
                <a:latin typeface="DGB" pitchFamily="34" charset="0"/>
                <a:cs typeface="Times New Roman" pitchFamily="18" charset="0"/>
              </a:defRPr>
            </a:lvl4pPr>
            <a:lvl5pPr marL="2057400" indent="-228600">
              <a:defRPr sz="2400">
                <a:solidFill>
                  <a:schemeClr val="tx1"/>
                </a:solidFill>
                <a:latin typeface="DGB"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DGB"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DGB"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DGB"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DGB" pitchFamily="34" charset="0"/>
                <a:cs typeface="Times New Roman" pitchFamily="18" charset="0"/>
              </a:defRPr>
            </a:lvl9pPr>
          </a:lstStyle>
          <a:p>
            <a:fld id="{117951BE-E583-4124-8067-163ABFA800CE}" type="slidenum">
              <a:rPr lang="de-DE" altLang="de-DE" sz="1200"/>
              <a:pPr/>
              <a:t>13</a:t>
            </a:fld>
            <a:endParaRPr lang="de-DE" altLang="de-DE"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cs typeface="Times New Roman" pitchFamily="18" charset="0"/>
            </a:endParaRPr>
          </a:p>
        </p:txBody>
      </p:sp>
      <p:sp>
        <p:nvSpPr>
          <p:cNvPr id="18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GB" pitchFamily="34" charset="0"/>
                <a:cs typeface="Times New Roman" pitchFamily="18" charset="0"/>
              </a:defRPr>
            </a:lvl1pPr>
            <a:lvl2pPr marL="742950" indent="-285750">
              <a:defRPr sz="2400">
                <a:solidFill>
                  <a:schemeClr val="tx1"/>
                </a:solidFill>
                <a:latin typeface="DGB" pitchFamily="34" charset="0"/>
                <a:cs typeface="Times New Roman" pitchFamily="18" charset="0"/>
              </a:defRPr>
            </a:lvl2pPr>
            <a:lvl3pPr marL="1143000" indent="-228600">
              <a:defRPr sz="2400">
                <a:solidFill>
                  <a:schemeClr val="tx1"/>
                </a:solidFill>
                <a:latin typeface="DGB" pitchFamily="34" charset="0"/>
                <a:cs typeface="Times New Roman" pitchFamily="18" charset="0"/>
              </a:defRPr>
            </a:lvl3pPr>
            <a:lvl4pPr marL="1600200" indent="-228600">
              <a:defRPr sz="2400">
                <a:solidFill>
                  <a:schemeClr val="tx1"/>
                </a:solidFill>
                <a:latin typeface="DGB" pitchFamily="34" charset="0"/>
                <a:cs typeface="Times New Roman" pitchFamily="18" charset="0"/>
              </a:defRPr>
            </a:lvl4pPr>
            <a:lvl5pPr marL="2057400" indent="-228600">
              <a:defRPr sz="2400">
                <a:solidFill>
                  <a:schemeClr val="tx1"/>
                </a:solidFill>
                <a:latin typeface="DGB"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DGB"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DGB"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DGB"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DGB" pitchFamily="34" charset="0"/>
                <a:cs typeface="Times New Roman" pitchFamily="18" charset="0"/>
              </a:defRPr>
            </a:lvl9pPr>
          </a:lstStyle>
          <a:p>
            <a:fld id="{117951BE-E583-4124-8067-163ABFA800CE}" type="slidenum">
              <a:rPr lang="de-DE" altLang="de-DE" sz="1200"/>
              <a:pPr/>
              <a:t>14</a:t>
            </a:fld>
            <a:endParaRPr lang="de-DE" altLang="de-D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cs typeface="Times New Roman" pitchFamily="18" charset="0"/>
            </a:endParaRPr>
          </a:p>
        </p:txBody>
      </p:sp>
      <p:sp>
        <p:nvSpPr>
          <p:cNvPr id="18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GB" pitchFamily="34" charset="0"/>
                <a:cs typeface="Times New Roman" pitchFamily="18" charset="0"/>
              </a:defRPr>
            </a:lvl1pPr>
            <a:lvl2pPr marL="742950" indent="-285750">
              <a:defRPr sz="2400">
                <a:solidFill>
                  <a:schemeClr val="tx1"/>
                </a:solidFill>
                <a:latin typeface="DGB" pitchFamily="34" charset="0"/>
                <a:cs typeface="Times New Roman" pitchFamily="18" charset="0"/>
              </a:defRPr>
            </a:lvl2pPr>
            <a:lvl3pPr marL="1143000" indent="-228600">
              <a:defRPr sz="2400">
                <a:solidFill>
                  <a:schemeClr val="tx1"/>
                </a:solidFill>
                <a:latin typeface="DGB" pitchFamily="34" charset="0"/>
                <a:cs typeface="Times New Roman" pitchFamily="18" charset="0"/>
              </a:defRPr>
            </a:lvl3pPr>
            <a:lvl4pPr marL="1600200" indent="-228600">
              <a:defRPr sz="2400">
                <a:solidFill>
                  <a:schemeClr val="tx1"/>
                </a:solidFill>
                <a:latin typeface="DGB" pitchFamily="34" charset="0"/>
                <a:cs typeface="Times New Roman" pitchFamily="18" charset="0"/>
              </a:defRPr>
            </a:lvl4pPr>
            <a:lvl5pPr marL="2057400" indent="-228600">
              <a:defRPr sz="2400">
                <a:solidFill>
                  <a:schemeClr val="tx1"/>
                </a:solidFill>
                <a:latin typeface="DGB"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DGB"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DGB"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DGB"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DGB" pitchFamily="34" charset="0"/>
                <a:cs typeface="Times New Roman" pitchFamily="18" charset="0"/>
              </a:defRPr>
            </a:lvl9pPr>
          </a:lstStyle>
          <a:p>
            <a:fld id="{117951BE-E583-4124-8067-163ABFA800CE}" type="slidenum">
              <a:rPr lang="de-DE" altLang="de-DE" sz="1200"/>
              <a:pPr/>
              <a:t>2</a:t>
            </a:fld>
            <a:endParaRPr lang="de-DE" altLang="de-DE"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cs typeface="Times New Roman" pitchFamily="18" charset="0"/>
            </a:endParaRPr>
          </a:p>
        </p:txBody>
      </p:sp>
      <p:sp>
        <p:nvSpPr>
          <p:cNvPr id="18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GB" pitchFamily="34" charset="0"/>
                <a:cs typeface="Times New Roman" pitchFamily="18" charset="0"/>
              </a:defRPr>
            </a:lvl1pPr>
            <a:lvl2pPr marL="742950" indent="-285750">
              <a:defRPr sz="2400">
                <a:solidFill>
                  <a:schemeClr val="tx1"/>
                </a:solidFill>
                <a:latin typeface="DGB" pitchFamily="34" charset="0"/>
                <a:cs typeface="Times New Roman" pitchFamily="18" charset="0"/>
              </a:defRPr>
            </a:lvl2pPr>
            <a:lvl3pPr marL="1143000" indent="-228600">
              <a:defRPr sz="2400">
                <a:solidFill>
                  <a:schemeClr val="tx1"/>
                </a:solidFill>
                <a:latin typeface="DGB" pitchFamily="34" charset="0"/>
                <a:cs typeface="Times New Roman" pitchFamily="18" charset="0"/>
              </a:defRPr>
            </a:lvl3pPr>
            <a:lvl4pPr marL="1600200" indent="-228600">
              <a:defRPr sz="2400">
                <a:solidFill>
                  <a:schemeClr val="tx1"/>
                </a:solidFill>
                <a:latin typeface="DGB" pitchFamily="34" charset="0"/>
                <a:cs typeface="Times New Roman" pitchFamily="18" charset="0"/>
              </a:defRPr>
            </a:lvl4pPr>
            <a:lvl5pPr marL="2057400" indent="-228600">
              <a:defRPr sz="2400">
                <a:solidFill>
                  <a:schemeClr val="tx1"/>
                </a:solidFill>
                <a:latin typeface="DGB"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DGB"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DGB"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DGB"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DGB" pitchFamily="34" charset="0"/>
                <a:cs typeface="Times New Roman" pitchFamily="18" charset="0"/>
              </a:defRPr>
            </a:lvl9pPr>
          </a:lstStyle>
          <a:p>
            <a:fld id="{117951BE-E583-4124-8067-163ABFA800CE}" type="slidenum">
              <a:rPr lang="de-DE" altLang="de-DE" sz="1200"/>
              <a:pPr/>
              <a:t>3</a:t>
            </a:fld>
            <a:endParaRPr lang="de-DE" altLang="de-DE"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cs typeface="Times New Roman" pitchFamily="18" charset="0"/>
            </a:endParaRPr>
          </a:p>
        </p:txBody>
      </p:sp>
      <p:sp>
        <p:nvSpPr>
          <p:cNvPr id="18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GB" pitchFamily="34" charset="0"/>
                <a:cs typeface="Times New Roman" pitchFamily="18" charset="0"/>
              </a:defRPr>
            </a:lvl1pPr>
            <a:lvl2pPr marL="742950" indent="-285750">
              <a:defRPr sz="2400">
                <a:solidFill>
                  <a:schemeClr val="tx1"/>
                </a:solidFill>
                <a:latin typeface="DGB" pitchFamily="34" charset="0"/>
                <a:cs typeface="Times New Roman" pitchFamily="18" charset="0"/>
              </a:defRPr>
            </a:lvl2pPr>
            <a:lvl3pPr marL="1143000" indent="-228600">
              <a:defRPr sz="2400">
                <a:solidFill>
                  <a:schemeClr val="tx1"/>
                </a:solidFill>
                <a:latin typeface="DGB" pitchFamily="34" charset="0"/>
                <a:cs typeface="Times New Roman" pitchFamily="18" charset="0"/>
              </a:defRPr>
            </a:lvl3pPr>
            <a:lvl4pPr marL="1600200" indent="-228600">
              <a:defRPr sz="2400">
                <a:solidFill>
                  <a:schemeClr val="tx1"/>
                </a:solidFill>
                <a:latin typeface="DGB" pitchFamily="34" charset="0"/>
                <a:cs typeface="Times New Roman" pitchFamily="18" charset="0"/>
              </a:defRPr>
            </a:lvl4pPr>
            <a:lvl5pPr marL="2057400" indent="-228600">
              <a:defRPr sz="2400">
                <a:solidFill>
                  <a:schemeClr val="tx1"/>
                </a:solidFill>
                <a:latin typeface="DGB"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DGB"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DGB"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DGB"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DGB" pitchFamily="34" charset="0"/>
                <a:cs typeface="Times New Roman" pitchFamily="18" charset="0"/>
              </a:defRPr>
            </a:lvl9pPr>
          </a:lstStyle>
          <a:p>
            <a:fld id="{117951BE-E583-4124-8067-163ABFA800CE}" type="slidenum">
              <a:rPr lang="de-DE" altLang="de-DE" sz="1200"/>
              <a:pPr/>
              <a:t>4</a:t>
            </a:fld>
            <a:endParaRPr lang="de-DE" altLang="de-DE"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cs typeface="Times New Roman" pitchFamily="18" charset="0"/>
            </a:endParaRPr>
          </a:p>
        </p:txBody>
      </p:sp>
      <p:sp>
        <p:nvSpPr>
          <p:cNvPr id="18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GB" pitchFamily="34" charset="0"/>
                <a:cs typeface="Times New Roman" pitchFamily="18" charset="0"/>
              </a:defRPr>
            </a:lvl1pPr>
            <a:lvl2pPr marL="742950" indent="-285750">
              <a:defRPr sz="2400">
                <a:solidFill>
                  <a:schemeClr val="tx1"/>
                </a:solidFill>
                <a:latin typeface="DGB" pitchFamily="34" charset="0"/>
                <a:cs typeface="Times New Roman" pitchFamily="18" charset="0"/>
              </a:defRPr>
            </a:lvl2pPr>
            <a:lvl3pPr marL="1143000" indent="-228600">
              <a:defRPr sz="2400">
                <a:solidFill>
                  <a:schemeClr val="tx1"/>
                </a:solidFill>
                <a:latin typeface="DGB" pitchFamily="34" charset="0"/>
                <a:cs typeface="Times New Roman" pitchFamily="18" charset="0"/>
              </a:defRPr>
            </a:lvl3pPr>
            <a:lvl4pPr marL="1600200" indent="-228600">
              <a:defRPr sz="2400">
                <a:solidFill>
                  <a:schemeClr val="tx1"/>
                </a:solidFill>
                <a:latin typeface="DGB" pitchFamily="34" charset="0"/>
                <a:cs typeface="Times New Roman" pitchFamily="18" charset="0"/>
              </a:defRPr>
            </a:lvl4pPr>
            <a:lvl5pPr marL="2057400" indent="-228600">
              <a:defRPr sz="2400">
                <a:solidFill>
                  <a:schemeClr val="tx1"/>
                </a:solidFill>
                <a:latin typeface="DGB"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DGB"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DGB"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DGB"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DGB" pitchFamily="34" charset="0"/>
                <a:cs typeface="Times New Roman" pitchFamily="18" charset="0"/>
              </a:defRPr>
            </a:lvl9pPr>
          </a:lstStyle>
          <a:p>
            <a:fld id="{117951BE-E583-4124-8067-163ABFA800CE}" type="slidenum">
              <a:rPr lang="de-DE" altLang="de-DE" sz="1200"/>
              <a:pPr/>
              <a:t>5</a:t>
            </a:fld>
            <a:endParaRPr lang="de-DE" altLang="de-DE"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cs typeface="Times New Roman" pitchFamily="18" charset="0"/>
            </a:endParaRPr>
          </a:p>
        </p:txBody>
      </p:sp>
      <p:sp>
        <p:nvSpPr>
          <p:cNvPr id="18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GB" pitchFamily="34" charset="0"/>
                <a:cs typeface="Times New Roman" pitchFamily="18" charset="0"/>
              </a:defRPr>
            </a:lvl1pPr>
            <a:lvl2pPr marL="742950" indent="-285750">
              <a:defRPr sz="2400">
                <a:solidFill>
                  <a:schemeClr val="tx1"/>
                </a:solidFill>
                <a:latin typeface="DGB" pitchFamily="34" charset="0"/>
                <a:cs typeface="Times New Roman" pitchFamily="18" charset="0"/>
              </a:defRPr>
            </a:lvl2pPr>
            <a:lvl3pPr marL="1143000" indent="-228600">
              <a:defRPr sz="2400">
                <a:solidFill>
                  <a:schemeClr val="tx1"/>
                </a:solidFill>
                <a:latin typeface="DGB" pitchFamily="34" charset="0"/>
                <a:cs typeface="Times New Roman" pitchFamily="18" charset="0"/>
              </a:defRPr>
            </a:lvl3pPr>
            <a:lvl4pPr marL="1600200" indent="-228600">
              <a:defRPr sz="2400">
                <a:solidFill>
                  <a:schemeClr val="tx1"/>
                </a:solidFill>
                <a:latin typeface="DGB" pitchFamily="34" charset="0"/>
                <a:cs typeface="Times New Roman" pitchFamily="18" charset="0"/>
              </a:defRPr>
            </a:lvl4pPr>
            <a:lvl5pPr marL="2057400" indent="-228600">
              <a:defRPr sz="2400">
                <a:solidFill>
                  <a:schemeClr val="tx1"/>
                </a:solidFill>
                <a:latin typeface="DGB"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DGB"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DGB"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DGB"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DGB" pitchFamily="34" charset="0"/>
                <a:cs typeface="Times New Roman" pitchFamily="18" charset="0"/>
              </a:defRPr>
            </a:lvl9pPr>
          </a:lstStyle>
          <a:p>
            <a:fld id="{117951BE-E583-4124-8067-163ABFA800CE}" type="slidenum">
              <a:rPr lang="de-DE" altLang="de-DE" sz="1200"/>
              <a:pPr/>
              <a:t>6</a:t>
            </a:fld>
            <a:endParaRPr lang="de-DE" altLang="de-DE"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cs typeface="Times New Roman" pitchFamily="18" charset="0"/>
            </a:endParaRPr>
          </a:p>
        </p:txBody>
      </p:sp>
      <p:sp>
        <p:nvSpPr>
          <p:cNvPr id="18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GB" pitchFamily="34" charset="0"/>
                <a:cs typeface="Times New Roman" pitchFamily="18" charset="0"/>
              </a:defRPr>
            </a:lvl1pPr>
            <a:lvl2pPr marL="742950" indent="-285750">
              <a:defRPr sz="2400">
                <a:solidFill>
                  <a:schemeClr val="tx1"/>
                </a:solidFill>
                <a:latin typeface="DGB" pitchFamily="34" charset="0"/>
                <a:cs typeface="Times New Roman" pitchFamily="18" charset="0"/>
              </a:defRPr>
            </a:lvl2pPr>
            <a:lvl3pPr marL="1143000" indent="-228600">
              <a:defRPr sz="2400">
                <a:solidFill>
                  <a:schemeClr val="tx1"/>
                </a:solidFill>
                <a:latin typeface="DGB" pitchFamily="34" charset="0"/>
                <a:cs typeface="Times New Roman" pitchFamily="18" charset="0"/>
              </a:defRPr>
            </a:lvl3pPr>
            <a:lvl4pPr marL="1600200" indent="-228600">
              <a:defRPr sz="2400">
                <a:solidFill>
                  <a:schemeClr val="tx1"/>
                </a:solidFill>
                <a:latin typeface="DGB" pitchFamily="34" charset="0"/>
                <a:cs typeface="Times New Roman" pitchFamily="18" charset="0"/>
              </a:defRPr>
            </a:lvl4pPr>
            <a:lvl5pPr marL="2057400" indent="-228600">
              <a:defRPr sz="2400">
                <a:solidFill>
                  <a:schemeClr val="tx1"/>
                </a:solidFill>
                <a:latin typeface="DGB"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DGB"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DGB"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DGB"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DGB" pitchFamily="34" charset="0"/>
                <a:cs typeface="Times New Roman" pitchFamily="18" charset="0"/>
              </a:defRPr>
            </a:lvl9pPr>
          </a:lstStyle>
          <a:p>
            <a:fld id="{117951BE-E583-4124-8067-163ABFA800CE}" type="slidenum">
              <a:rPr lang="de-DE" altLang="de-DE" sz="1200"/>
              <a:pPr/>
              <a:t>7</a:t>
            </a:fld>
            <a:endParaRPr lang="de-DE" altLang="de-DE"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cs typeface="Times New Roman" pitchFamily="18" charset="0"/>
            </a:endParaRPr>
          </a:p>
        </p:txBody>
      </p:sp>
      <p:sp>
        <p:nvSpPr>
          <p:cNvPr id="18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GB" pitchFamily="34" charset="0"/>
                <a:cs typeface="Times New Roman" pitchFamily="18" charset="0"/>
              </a:defRPr>
            </a:lvl1pPr>
            <a:lvl2pPr marL="742950" indent="-285750">
              <a:defRPr sz="2400">
                <a:solidFill>
                  <a:schemeClr val="tx1"/>
                </a:solidFill>
                <a:latin typeface="DGB" pitchFamily="34" charset="0"/>
                <a:cs typeface="Times New Roman" pitchFamily="18" charset="0"/>
              </a:defRPr>
            </a:lvl2pPr>
            <a:lvl3pPr marL="1143000" indent="-228600">
              <a:defRPr sz="2400">
                <a:solidFill>
                  <a:schemeClr val="tx1"/>
                </a:solidFill>
                <a:latin typeface="DGB" pitchFamily="34" charset="0"/>
                <a:cs typeface="Times New Roman" pitchFamily="18" charset="0"/>
              </a:defRPr>
            </a:lvl3pPr>
            <a:lvl4pPr marL="1600200" indent="-228600">
              <a:defRPr sz="2400">
                <a:solidFill>
                  <a:schemeClr val="tx1"/>
                </a:solidFill>
                <a:latin typeface="DGB" pitchFamily="34" charset="0"/>
                <a:cs typeface="Times New Roman" pitchFamily="18" charset="0"/>
              </a:defRPr>
            </a:lvl4pPr>
            <a:lvl5pPr marL="2057400" indent="-228600">
              <a:defRPr sz="2400">
                <a:solidFill>
                  <a:schemeClr val="tx1"/>
                </a:solidFill>
                <a:latin typeface="DGB"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DGB"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DGB"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DGB"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DGB" pitchFamily="34" charset="0"/>
                <a:cs typeface="Times New Roman" pitchFamily="18" charset="0"/>
              </a:defRPr>
            </a:lvl9pPr>
          </a:lstStyle>
          <a:p>
            <a:fld id="{117951BE-E583-4124-8067-163ABFA800CE}" type="slidenum">
              <a:rPr lang="de-DE" altLang="de-DE" sz="1200"/>
              <a:pPr/>
              <a:t>8</a:t>
            </a:fld>
            <a:endParaRPr lang="de-DE" altLang="de-DE"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cs typeface="Times New Roman" pitchFamily="18" charset="0"/>
            </a:endParaRPr>
          </a:p>
        </p:txBody>
      </p:sp>
      <p:sp>
        <p:nvSpPr>
          <p:cNvPr id="18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GB" pitchFamily="34" charset="0"/>
                <a:cs typeface="Times New Roman" pitchFamily="18" charset="0"/>
              </a:defRPr>
            </a:lvl1pPr>
            <a:lvl2pPr marL="742950" indent="-285750">
              <a:defRPr sz="2400">
                <a:solidFill>
                  <a:schemeClr val="tx1"/>
                </a:solidFill>
                <a:latin typeface="DGB" pitchFamily="34" charset="0"/>
                <a:cs typeface="Times New Roman" pitchFamily="18" charset="0"/>
              </a:defRPr>
            </a:lvl2pPr>
            <a:lvl3pPr marL="1143000" indent="-228600">
              <a:defRPr sz="2400">
                <a:solidFill>
                  <a:schemeClr val="tx1"/>
                </a:solidFill>
                <a:latin typeface="DGB" pitchFamily="34" charset="0"/>
                <a:cs typeface="Times New Roman" pitchFamily="18" charset="0"/>
              </a:defRPr>
            </a:lvl3pPr>
            <a:lvl4pPr marL="1600200" indent="-228600">
              <a:defRPr sz="2400">
                <a:solidFill>
                  <a:schemeClr val="tx1"/>
                </a:solidFill>
                <a:latin typeface="DGB" pitchFamily="34" charset="0"/>
                <a:cs typeface="Times New Roman" pitchFamily="18" charset="0"/>
              </a:defRPr>
            </a:lvl4pPr>
            <a:lvl5pPr marL="2057400" indent="-228600">
              <a:defRPr sz="2400">
                <a:solidFill>
                  <a:schemeClr val="tx1"/>
                </a:solidFill>
                <a:latin typeface="DGB" pitchFamily="34" charset="0"/>
                <a:cs typeface="Times New Roman" pitchFamily="18" charset="0"/>
              </a:defRPr>
            </a:lvl5pPr>
            <a:lvl6pPr marL="2514600" indent="-228600" eaLnBrk="0" fontAlgn="base" hangingPunct="0">
              <a:spcBef>
                <a:spcPct val="0"/>
              </a:spcBef>
              <a:spcAft>
                <a:spcPct val="0"/>
              </a:spcAft>
              <a:defRPr sz="2400">
                <a:solidFill>
                  <a:schemeClr val="tx1"/>
                </a:solidFill>
                <a:latin typeface="DGB" pitchFamily="34" charset="0"/>
                <a:cs typeface="Times New Roman" pitchFamily="18" charset="0"/>
              </a:defRPr>
            </a:lvl6pPr>
            <a:lvl7pPr marL="2971800" indent="-228600" eaLnBrk="0" fontAlgn="base" hangingPunct="0">
              <a:spcBef>
                <a:spcPct val="0"/>
              </a:spcBef>
              <a:spcAft>
                <a:spcPct val="0"/>
              </a:spcAft>
              <a:defRPr sz="2400">
                <a:solidFill>
                  <a:schemeClr val="tx1"/>
                </a:solidFill>
                <a:latin typeface="DGB" pitchFamily="34" charset="0"/>
                <a:cs typeface="Times New Roman" pitchFamily="18" charset="0"/>
              </a:defRPr>
            </a:lvl7pPr>
            <a:lvl8pPr marL="3429000" indent="-228600" eaLnBrk="0" fontAlgn="base" hangingPunct="0">
              <a:spcBef>
                <a:spcPct val="0"/>
              </a:spcBef>
              <a:spcAft>
                <a:spcPct val="0"/>
              </a:spcAft>
              <a:defRPr sz="2400">
                <a:solidFill>
                  <a:schemeClr val="tx1"/>
                </a:solidFill>
                <a:latin typeface="DGB" pitchFamily="34" charset="0"/>
                <a:cs typeface="Times New Roman" pitchFamily="18" charset="0"/>
              </a:defRPr>
            </a:lvl8pPr>
            <a:lvl9pPr marL="3886200" indent="-228600" eaLnBrk="0" fontAlgn="base" hangingPunct="0">
              <a:spcBef>
                <a:spcPct val="0"/>
              </a:spcBef>
              <a:spcAft>
                <a:spcPct val="0"/>
              </a:spcAft>
              <a:defRPr sz="2400">
                <a:solidFill>
                  <a:schemeClr val="tx1"/>
                </a:solidFill>
                <a:latin typeface="DGB" pitchFamily="34" charset="0"/>
                <a:cs typeface="Times New Roman" pitchFamily="18" charset="0"/>
              </a:defRPr>
            </a:lvl9pPr>
          </a:lstStyle>
          <a:p>
            <a:fld id="{117951BE-E583-4124-8067-163ABFA800CE}" type="slidenum">
              <a:rPr lang="de-DE" altLang="de-DE" sz="1200"/>
              <a:pPr/>
              <a:t>9</a:t>
            </a:fld>
            <a:endParaRPr lang="de-DE" altLang="de-DE"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DE"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Click to edit Master subtitle style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de-DE"/>
              <a:t>Daten und Fakten – 25.06.2015 – Mareike Richter, Ricarda Scholz und Lena Widmann</a:t>
            </a:r>
          </a:p>
        </p:txBody>
      </p:sp>
      <p:sp>
        <p:nvSpPr>
          <p:cNvPr id="5" name="Rectangle 6"/>
          <p:cNvSpPr>
            <a:spLocks noGrp="1" noChangeArrowheads="1"/>
          </p:cNvSpPr>
          <p:nvPr>
            <p:ph type="sldNum" sz="quarter" idx="11"/>
          </p:nvPr>
        </p:nvSpPr>
        <p:spPr>
          <a:ln/>
        </p:spPr>
        <p:txBody>
          <a:bodyPr/>
          <a:lstStyle>
            <a:lvl1pPr>
              <a:defRPr/>
            </a:lvl1pPr>
          </a:lstStyle>
          <a:p>
            <a:pPr>
              <a:defRPr/>
            </a:pPr>
            <a:fld id="{C3895F4C-665A-460F-9FB9-F628E9CEA0A9}" type="slidenum">
              <a:rPr lang="de-DE" altLang="de-DE"/>
              <a:pPr>
                <a:defRPr/>
              </a:pPr>
              <a:t>‹Nr.›</a:t>
            </a:fld>
            <a:endParaRPr lang="de-DE" altLang="de-DE"/>
          </a:p>
        </p:txBody>
      </p:sp>
    </p:spTree>
    <p:extLst>
      <p:ext uri="{BB962C8B-B14F-4D97-AF65-F5344CB8AC3E}">
        <p14:creationId xmlns:p14="http://schemas.microsoft.com/office/powerpoint/2010/main" val="3601624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de-DE"/>
              <a:t>Daten und Fakten – 25.06.2015 – Mareike Richter, Ricarda Scholz und Lena Widmann</a:t>
            </a:r>
          </a:p>
        </p:txBody>
      </p:sp>
      <p:sp>
        <p:nvSpPr>
          <p:cNvPr id="5" name="Rectangle 6"/>
          <p:cNvSpPr>
            <a:spLocks noGrp="1" noChangeArrowheads="1"/>
          </p:cNvSpPr>
          <p:nvPr>
            <p:ph type="sldNum" sz="quarter" idx="11"/>
          </p:nvPr>
        </p:nvSpPr>
        <p:spPr>
          <a:ln/>
        </p:spPr>
        <p:txBody>
          <a:bodyPr/>
          <a:lstStyle>
            <a:lvl1pPr>
              <a:defRPr/>
            </a:lvl1pPr>
          </a:lstStyle>
          <a:p>
            <a:pPr>
              <a:defRPr/>
            </a:pPr>
            <a:fld id="{07C87978-ED9E-41F5-B50C-51936F4BD6B2}" type="slidenum">
              <a:rPr lang="de-DE" altLang="de-DE"/>
              <a:pPr>
                <a:defRPr/>
              </a:pPr>
              <a:t>‹Nr.›</a:t>
            </a:fld>
            <a:endParaRPr lang="de-DE" altLang="de-DE"/>
          </a:p>
        </p:txBody>
      </p:sp>
    </p:spTree>
    <p:extLst>
      <p:ext uri="{BB962C8B-B14F-4D97-AF65-F5344CB8AC3E}">
        <p14:creationId xmlns:p14="http://schemas.microsoft.com/office/powerpoint/2010/main" val="307238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57150"/>
            <a:ext cx="1971675" cy="6316663"/>
          </a:xfrm>
        </p:spPr>
        <p:txBody>
          <a:bodyPr vert="eaVert"/>
          <a:lstStyle/>
          <a:p>
            <a:r>
              <a:rPr lang="de-DE" smtClean="0"/>
              <a:t>Click to edit Master title style</a:t>
            </a:r>
            <a:endParaRPr lang="de-DE"/>
          </a:p>
        </p:txBody>
      </p:sp>
      <p:sp>
        <p:nvSpPr>
          <p:cNvPr id="3" name="Vertical Text Placeholder 2"/>
          <p:cNvSpPr>
            <a:spLocks noGrp="1"/>
          </p:cNvSpPr>
          <p:nvPr>
            <p:ph type="body" orient="vert" idx="1"/>
          </p:nvPr>
        </p:nvSpPr>
        <p:spPr>
          <a:xfrm>
            <a:off x="747713" y="57150"/>
            <a:ext cx="5762625" cy="6316663"/>
          </a:xfrm>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de-DE"/>
              <a:t>Daten und Fakten – 25.06.2015 – Mareike Richter, Ricarda Scholz und Lena Widmann</a:t>
            </a:r>
          </a:p>
        </p:txBody>
      </p:sp>
      <p:sp>
        <p:nvSpPr>
          <p:cNvPr id="5" name="Rectangle 6"/>
          <p:cNvSpPr>
            <a:spLocks noGrp="1" noChangeArrowheads="1"/>
          </p:cNvSpPr>
          <p:nvPr>
            <p:ph type="sldNum" sz="quarter" idx="11"/>
          </p:nvPr>
        </p:nvSpPr>
        <p:spPr>
          <a:ln/>
        </p:spPr>
        <p:txBody>
          <a:bodyPr/>
          <a:lstStyle>
            <a:lvl1pPr>
              <a:defRPr/>
            </a:lvl1pPr>
          </a:lstStyle>
          <a:p>
            <a:pPr>
              <a:defRPr/>
            </a:pPr>
            <a:fld id="{E633C912-C096-4F74-887D-02E46A1F43B4}" type="slidenum">
              <a:rPr lang="de-DE" altLang="de-DE"/>
              <a:pPr>
                <a:defRPr/>
              </a:pPr>
              <a:t>‹Nr.›</a:t>
            </a:fld>
            <a:endParaRPr lang="de-DE" altLang="de-DE"/>
          </a:p>
        </p:txBody>
      </p:sp>
    </p:spTree>
    <p:extLst>
      <p:ext uri="{BB962C8B-B14F-4D97-AF65-F5344CB8AC3E}">
        <p14:creationId xmlns:p14="http://schemas.microsoft.com/office/powerpoint/2010/main" val="6925975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7" descr="PPT_Titel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0"/>
          </p:nvPr>
        </p:nvSpPr>
        <p:spPr/>
        <p:txBody>
          <a:bodyPr/>
          <a:lstStyle>
            <a:lvl1pPr>
              <a:defRPr/>
            </a:lvl1pPr>
          </a:lstStyle>
          <a:p>
            <a:pPr>
              <a:defRPr/>
            </a:pPr>
            <a:r>
              <a:rPr lang="de-DE" altLang="de-DE"/>
              <a:t>Daten und Fakten – 25.06.2015 – Mareike Richter, Ricarda Scholz und Lena Widmann</a:t>
            </a:r>
          </a:p>
        </p:txBody>
      </p:sp>
      <p:sp>
        <p:nvSpPr>
          <p:cNvPr id="4" name="Slide Number Placeholder 3"/>
          <p:cNvSpPr>
            <a:spLocks noGrp="1"/>
          </p:cNvSpPr>
          <p:nvPr>
            <p:ph type="sldNum" sz="quarter" idx="11"/>
          </p:nvPr>
        </p:nvSpPr>
        <p:spPr/>
        <p:txBody>
          <a:bodyPr/>
          <a:lstStyle>
            <a:lvl1pPr>
              <a:defRPr smtClean="0"/>
            </a:lvl1pPr>
          </a:lstStyle>
          <a:p>
            <a:pPr>
              <a:defRPr/>
            </a:pPr>
            <a:fld id="{37EE3FC1-65C6-4A4A-9AF5-5708A218D5E8}" type="slidenum">
              <a:rPr lang="de-DE" altLang="de-DE"/>
              <a:pPr>
                <a:defRPr/>
              </a:pPr>
              <a:t>‹Nr.›</a:t>
            </a:fld>
            <a:endParaRPr lang="de-DE" altLang="de-DE"/>
          </a:p>
        </p:txBody>
      </p:sp>
    </p:spTree>
    <p:extLst>
      <p:ext uri="{BB962C8B-B14F-4D97-AF65-F5344CB8AC3E}">
        <p14:creationId xmlns:p14="http://schemas.microsoft.com/office/powerpoint/2010/main" val="642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8" descr="PPT_Ministerium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de-DE" smtClean="0"/>
              <a:t>Click to edit Master title style</a:t>
            </a:r>
            <a:endParaRPr lang="de-DE"/>
          </a:p>
        </p:txBody>
      </p:sp>
    </p:spTree>
    <p:extLst>
      <p:ext uri="{BB962C8B-B14F-4D97-AF65-F5344CB8AC3E}">
        <p14:creationId xmlns:p14="http://schemas.microsoft.com/office/powerpoint/2010/main" val="13725184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Content Placeholder 2"/>
          <p:cNvSpPr>
            <a:spLocks noGrp="1"/>
          </p:cNvSpPr>
          <p:nvPr>
            <p:ph idx="1"/>
          </p:nvPr>
        </p:nvSpPr>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de-DE" dirty="0"/>
              <a:t>Daten und Fakten – 25.06.2015 – Mareike Richter, Ricarda Scholz und Lena Widmann</a:t>
            </a:r>
          </a:p>
        </p:txBody>
      </p:sp>
      <p:sp>
        <p:nvSpPr>
          <p:cNvPr id="5" name="Rectangle 6"/>
          <p:cNvSpPr>
            <a:spLocks noGrp="1" noChangeArrowheads="1"/>
          </p:cNvSpPr>
          <p:nvPr>
            <p:ph type="sldNum" sz="quarter" idx="11"/>
          </p:nvPr>
        </p:nvSpPr>
        <p:spPr>
          <a:ln/>
        </p:spPr>
        <p:txBody>
          <a:bodyPr/>
          <a:lstStyle>
            <a:lvl1pPr>
              <a:defRPr/>
            </a:lvl1pPr>
          </a:lstStyle>
          <a:p>
            <a:pPr>
              <a:defRPr/>
            </a:pPr>
            <a:fld id="{84B63A01-55AD-4197-BEDB-E758D166FB30}" type="slidenum">
              <a:rPr lang="de-DE" altLang="de-DE"/>
              <a:pPr>
                <a:defRPr/>
              </a:pPr>
              <a:t>‹Nr.›</a:t>
            </a:fld>
            <a:endParaRPr lang="de-DE" altLang="de-DE"/>
          </a:p>
        </p:txBody>
      </p:sp>
    </p:spTree>
    <p:extLst>
      <p:ext uri="{BB962C8B-B14F-4D97-AF65-F5344CB8AC3E}">
        <p14:creationId xmlns:p14="http://schemas.microsoft.com/office/powerpoint/2010/main" val="8108313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de-DE"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de-DE"/>
              <a:t>Daten und Fakten – 25.06.2015 – Mareike Richter, Ricarda Scholz und Lena Widmann</a:t>
            </a:r>
          </a:p>
        </p:txBody>
      </p:sp>
      <p:sp>
        <p:nvSpPr>
          <p:cNvPr id="5" name="Rectangle 6"/>
          <p:cNvSpPr>
            <a:spLocks noGrp="1" noChangeArrowheads="1"/>
          </p:cNvSpPr>
          <p:nvPr>
            <p:ph type="sldNum" sz="quarter" idx="11"/>
          </p:nvPr>
        </p:nvSpPr>
        <p:spPr>
          <a:ln/>
        </p:spPr>
        <p:txBody>
          <a:bodyPr/>
          <a:lstStyle>
            <a:lvl1pPr>
              <a:defRPr/>
            </a:lvl1pPr>
          </a:lstStyle>
          <a:p>
            <a:pPr>
              <a:defRPr/>
            </a:pPr>
            <a:fld id="{3561600A-496C-439A-BAC1-858511CD577C}" type="slidenum">
              <a:rPr lang="de-DE" altLang="de-DE"/>
              <a:pPr>
                <a:defRPr/>
              </a:pPr>
              <a:t>‹Nr.›</a:t>
            </a:fld>
            <a:endParaRPr lang="de-DE" altLang="de-DE"/>
          </a:p>
        </p:txBody>
      </p:sp>
    </p:spTree>
    <p:extLst>
      <p:ext uri="{BB962C8B-B14F-4D97-AF65-F5344CB8AC3E}">
        <p14:creationId xmlns:p14="http://schemas.microsoft.com/office/powerpoint/2010/main" val="219297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Content Placeholder 2"/>
          <p:cNvSpPr>
            <a:spLocks noGrp="1"/>
          </p:cNvSpPr>
          <p:nvPr>
            <p:ph sz="half" idx="1"/>
          </p:nvPr>
        </p:nvSpPr>
        <p:spPr>
          <a:xfrm>
            <a:off x="747713" y="1981200"/>
            <a:ext cx="3867150"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Content Placeholder 3"/>
          <p:cNvSpPr>
            <a:spLocks noGrp="1"/>
          </p:cNvSpPr>
          <p:nvPr>
            <p:ph sz="half" idx="2"/>
          </p:nvPr>
        </p:nvSpPr>
        <p:spPr>
          <a:xfrm>
            <a:off x="4767263" y="1981200"/>
            <a:ext cx="3867150"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de-DE"/>
              <a:t>Daten und Fakten – 25.06.2015 – Mareike Richter, Ricarda Scholz und Lena Widmann</a:t>
            </a:r>
          </a:p>
        </p:txBody>
      </p:sp>
      <p:sp>
        <p:nvSpPr>
          <p:cNvPr id="6" name="Rectangle 6"/>
          <p:cNvSpPr>
            <a:spLocks noGrp="1" noChangeArrowheads="1"/>
          </p:cNvSpPr>
          <p:nvPr>
            <p:ph type="sldNum" sz="quarter" idx="11"/>
          </p:nvPr>
        </p:nvSpPr>
        <p:spPr>
          <a:ln/>
        </p:spPr>
        <p:txBody>
          <a:bodyPr/>
          <a:lstStyle>
            <a:lvl1pPr>
              <a:defRPr/>
            </a:lvl1pPr>
          </a:lstStyle>
          <a:p>
            <a:pPr>
              <a:defRPr/>
            </a:pPr>
            <a:fld id="{DDC14E2A-4ACC-4BDB-8E3B-E51F121E8334}" type="slidenum">
              <a:rPr lang="de-DE" altLang="de-DE"/>
              <a:pPr>
                <a:defRPr/>
              </a:pPr>
              <a:t>‹Nr.›</a:t>
            </a:fld>
            <a:endParaRPr lang="de-DE" altLang="de-DE"/>
          </a:p>
        </p:txBody>
      </p:sp>
    </p:spTree>
    <p:extLst>
      <p:ext uri="{BB962C8B-B14F-4D97-AF65-F5344CB8AC3E}">
        <p14:creationId xmlns:p14="http://schemas.microsoft.com/office/powerpoint/2010/main" val="14328504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r>
              <a:rPr lang="de-DE" altLang="de-DE"/>
              <a:t>Daten und Fakten – 25.06.2015 – Mareike Richter, Ricarda Scholz und Lena Widmann</a:t>
            </a:r>
          </a:p>
        </p:txBody>
      </p:sp>
      <p:sp>
        <p:nvSpPr>
          <p:cNvPr id="8" name="Rectangle 6"/>
          <p:cNvSpPr>
            <a:spLocks noGrp="1" noChangeArrowheads="1"/>
          </p:cNvSpPr>
          <p:nvPr>
            <p:ph type="sldNum" sz="quarter" idx="11"/>
          </p:nvPr>
        </p:nvSpPr>
        <p:spPr>
          <a:ln/>
        </p:spPr>
        <p:txBody>
          <a:bodyPr/>
          <a:lstStyle>
            <a:lvl1pPr>
              <a:defRPr/>
            </a:lvl1pPr>
          </a:lstStyle>
          <a:p>
            <a:pPr>
              <a:defRPr/>
            </a:pPr>
            <a:fld id="{D502B1B7-F122-4C50-B564-2983B850DE2F}" type="slidenum">
              <a:rPr lang="de-DE" altLang="de-DE"/>
              <a:pPr>
                <a:defRPr/>
              </a:pPr>
              <a:t>‹Nr.›</a:t>
            </a:fld>
            <a:endParaRPr lang="de-DE" altLang="de-DE"/>
          </a:p>
        </p:txBody>
      </p:sp>
    </p:spTree>
    <p:extLst>
      <p:ext uri="{BB962C8B-B14F-4D97-AF65-F5344CB8AC3E}">
        <p14:creationId xmlns:p14="http://schemas.microsoft.com/office/powerpoint/2010/main" val="3469943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r>
              <a:rPr lang="de-DE" altLang="de-DE"/>
              <a:t>Daten und Fakten – 25.06.2015 – Mareike Richter, Ricarda Scholz und Lena Widmann</a:t>
            </a:r>
          </a:p>
        </p:txBody>
      </p:sp>
      <p:sp>
        <p:nvSpPr>
          <p:cNvPr id="4" name="Rectangle 6"/>
          <p:cNvSpPr>
            <a:spLocks noGrp="1" noChangeArrowheads="1"/>
          </p:cNvSpPr>
          <p:nvPr>
            <p:ph type="sldNum" sz="quarter" idx="11"/>
          </p:nvPr>
        </p:nvSpPr>
        <p:spPr>
          <a:ln/>
        </p:spPr>
        <p:txBody>
          <a:bodyPr/>
          <a:lstStyle>
            <a:lvl1pPr>
              <a:defRPr/>
            </a:lvl1pPr>
          </a:lstStyle>
          <a:p>
            <a:pPr>
              <a:defRPr/>
            </a:pPr>
            <a:fld id="{EF7323EC-E0EC-4734-83F5-1C8EBE2125E6}" type="slidenum">
              <a:rPr lang="de-DE" altLang="de-DE"/>
              <a:pPr>
                <a:defRPr/>
              </a:pPr>
              <a:t>‹Nr.›</a:t>
            </a:fld>
            <a:endParaRPr lang="de-DE" altLang="de-DE"/>
          </a:p>
        </p:txBody>
      </p:sp>
    </p:spTree>
    <p:extLst>
      <p:ext uri="{BB962C8B-B14F-4D97-AF65-F5344CB8AC3E}">
        <p14:creationId xmlns:p14="http://schemas.microsoft.com/office/powerpoint/2010/main" val="429188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altLang="de-DE"/>
              <a:t>Daten und Fakten – 25.06.2015 – Mareike Richter, Ricarda Scholz und Lena Widmann</a:t>
            </a:r>
          </a:p>
        </p:txBody>
      </p:sp>
      <p:sp>
        <p:nvSpPr>
          <p:cNvPr id="3" name="Rectangle 6"/>
          <p:cNvSpPr>
            <a:spLocks noGrp="1" noChangeArrowheads="1"/>
          </p:cNvSpPr>
          <p:nvPr>
            <p:ph type="sldNum" sz="quarter" idx="11"/>
          </p:nvPr>
        </p:nvSpPr>
        <p:spPr>
          <a:ln/>
        </p:spPr>
        <p:txBody>
          <a:bodyPr/>
          <a:lstStyle>
            <a:lvl1pPr>
              <a:defRPr/>
            </a:lvl1pPr>
          </a:lstStyle>
          <a:p>
            <a:pPr>
              <a:defRPr/>
            </a:pPr>
            <a:fld id="{E7B5E6E0-D060-4824-B660-D398233F028B}" type="slidenum">
              <a:rPr lang="de-DE" altLang="de-DE"/>
              <a:pPr>
                <a:defRPr/>
              </a:pPr>
              <a:t>‹Nr.›</a:t>
            </a:fld>
            <a:endParaRPr lang="de-DE" altLang="de-DE"/>
          </a:p>
        </p:txBody>
      </p:sp>
    </p:spTree>
    <p:extLst>
      <p:ext uri="{BB962C8B-B14F-4D97-AF65-F5344CB8AC3E}">
        <p14:creationId xmlns:p14="http://schemas.microsoft.com/office/powerpoint/2010/main" val="361205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de-DE"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de-DE"/>
              <a:t>Daten und Fakten – 25.06.2015 – Mareike Richter, Ricarda Scholz und Lena Widmann</a:t>
            </a:r>
          </a:p>
        </p:txBody>
      </p:sp>
      <p:sp>
        <p:nvSpPr>
          <p:cNvPr id="6" name="Rectangle 6"/>
          <p:cNvSpPr>
            <a:spLocks noGrp="1" noChangeArrowheads="1"/>
          </p:cNvSpPr>
          <p:nvPr>
            <p:ph type="sldNum" sz="quarter" idx="11"/>
          </p:nvPr>
        </p:nvSpPr>
        <p:spPr>
          <a:ln/>
        </p:spPr>
        <p:txBody>
          <a:bodyPr/>
          <a:lstStyle>
            <a:lvl1pPr>
              <a:defRPr/>
            </a:lvl1pPr>
          </a:lstStyle>
          <a:p>
            <a:pPr>
              <a:defRPr/>
            </a:pPr>
            <a:fld id="{BD453640-80DD-4A06-8B0A-166940552F44}" type="slidenum">
              <a:rPr lang="de-DE" altLang="de-DE"/>
              <a:pPr>
                <a:defRPr/>
              </a:pPr>
              <a:t>‹Nr.›</a:t>
            </a:fld>
            <a:endParaRPr lang="de-DE" altLang="de-DE"/>
          </a:p>
        </p:txBody>
      </p:sp>
    </p:spTree>
    <p:extLst>
      <p:ext uri="{BB962C8B-B14F-4D97-AF65-F5344CB8AC3E}">
        <p14:creationId xmlns:p14="http://schemas.microsoft.com/office/powerpoint/2010/main" val="1987794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de-DE"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de-DE"/>
              <a:t>Daten und Fakten – 25.06.2015 – Mareike Richter, Ricarda Scholz und Lena Widmann</a:t>
            </a:r>
          </a:p>
        </p:txBody>
      </p:sp>
      <p:sp>
        <p:nvSpPr>
          <p:cNvPr id="6" name="Rectangle 6"/>
          <p:cNvSpPr>
            <a:spLocks noGrp="1" noChangeArrowheads="1"/>
          </p:cNvSpPr>
          <p:nvPr>
            <p:ph type="sldNum" sz="quarter" idx="11"/>
          </p:nvPr>
        </p:nvSpPr>
        <p:spPr>
          <a:ln/>
        </p:spPr>
        <p:txBody>
          <a:bodyPr/>
          <a:lstStyle>
            <a:lvl1pPr>
              <a:defRPr/>
            </a:lvl1pPr>
          </a:lstStyle>
          <a:p>
            <a:pPr>
              <a:defRPr/>
            </a:pPr>
            <a:fld id="{F167E665-3DB9-44F5-AB0C-49D8CED2DF78}" type="slidenum">
              <a:rPr lang="de-DE" altLang="de-DE"/>
              <a:pPr>
                <a:defRPr/>
              </a:pPr>
              <a:t>‹Nr.›</a:t>
            </a:fld>
            <a:endParaRPr lang="de-DE" altLang="de-DE"/>
          </a:p>
        </p:txBody>
      </p:sp>
    </p:spTree>
    <p:extLst>
      <p:ext uri="{BB962C8B-B14F-4D97-AF65-F5344CB8AC3E}">
        <p14:creationId xmlns:p14="http://schemas.microsoft.com/office/powerpoint/2010/main" val="39179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bwMode="auto">
          <a:xfrm>
            <a:off x="1" y="393596"/>
            <a:ext cx="9144000" cy="646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755576" y="476672"/>
            <a:ext cx="606583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dirty="0" smtClean="0"/>
              <a:t>Klicken Sie, um das Titelformat zu bearbeiten</a:t>
            </a:r>
          </a:p>
        </p:txBody>
      </p:sp>
      <p:sp>
        <p:nvSpPr>
          <p:cNvPr id="1028" name="Rectangle 3"/>
          <p:cNvSpPr>
            <a:spLocks noGrp="1" noChangeArrowheads="1"/>
          </p:cNvSpPr>
          <p:nvPr>
            <p:ph type="body" idx="1"/>
          </p:nvPr>
        </p:nvSpPr>
        <p:spPr bwMode="auto">
          <a:xfrm>
            <a:off x="755576" y="1700808"/>
            <a:ext cx="7886700"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dirty="0" smtClean="0"/>
              <a:t>Klicken Sie, um die Formate des Vorlagentextes zu bearbeiten</a:t>
            </a:r>
          </a:p>
          <a:p>
            <a:pPr lvl="1"/>
            <a:r>
              <a:rPr lang="de-DE" altLang="de-DE" dirty="0" smtClean="0"/>
              <a:t>Zweite Ebene</a:t>
            </a:r>
          </a:p>
          <a:p>
            <a:pPr lvl="2"/>
            <a:r>
              <a:rPr lang="de-DE" altLang="de-DE" dirty="0" smtClean="0"/>
              <a:t>Dritte Ebene</a:t>
            </a:r>
          </a:p>
          <a:p>
            <a:pPr lvl="3"/>
            <a:r>
              <a:rPr lang="de-DE" altLang="de-DE" dirty="0" smtClean="0"/>
              <a:t>Vierte Ebene</a:t>
            </a:r>
          </a:p>
          <a:p>
            <a:pPr lvl="4"/>
            <a:r>
              <a:rPr lang="de-DE" altLang="de-DE" dirty="0" smtClean="0"/>
              <a:t>Fünfte Ebene1</a:t>
            </a:r>
          </a:p>
        </p:txBody>
      </p:sp>
      <p:sp>
        <p:nvSpPr>
          <p:cNvPr id="1029" name="Rectangle 5"/>
          <p:cNvSpPr>
            <a:spLocks noGrp="1" noChangeArrowheads="1"/>
          </p:cNvSpPr>
          <p:nvPr>
            <p:ph type="ftr" sz="quarter" idx="3"/>
          </p:nvPr>
        </p:nvSpPr>
        <p:spPr bwMode="auto">
          <a:xfrm>
            <a:off x="2915816" y="6525344"/>
            <a:ext cx="4544143" cy="14657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lang="de-DE" sz="1100" b="1" i="0" u="none" strike="noStrike" baseline="30000" smtClean="0">
                <a:solidFill>
                  <a:schemeClr val="bg1"/>
                </a:solidFill>
              </a:defRPr>
            </a:lvl1pPr>
          </a:lstStyle>
          <a:p>
            <a:r>
              <a:rPr lang="de-DE" dirty="0" smtClean="0"/>
              <a:t>Toolbox Wirtschaftliche Unabhängigkeit von Frauen | Handlungsmöglichkeiten des ­Betriebsrats</a:t>
            </a:r>
            <a:endParaRPr lang="de-DE" dirty="0"/>
          </a:p>
        </p:txBody>
      </p:sp>
      <p:sp>
        <p:nvSpPr>
          <p:cNvPr id="1030" name="Rectangle 6"/>
          <p:cNvSpPr>
            <a:spLocks noGrp="1" noChangeArrowheads="1"/>
          </p:cNvSpPr>
          <p:nvPr>
            <p:ph type="sldNum" sz="quarter" idx="4"/>
          </p:nvPr>
        </p:nvSpPr>
        <p:spPr bwMode="auto">
          <a:xfrm>
            <a:off x="6804248" y="6525344"/>
            <a:ext cx="1905000" cy="984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800" b="1" smtClean="0">
                <a:solidFill>
                  <a:schemeClr val="bg1"/>
                </a:solidFill>
              </a:defRPr>
            </a:lvl1pPr>
          </a:lstStyle>
          <a:p>
            <a:pPr>
              <a:defRPr/>
            </a:pPr>
            <a:fld id="{4CD80F2F-54D0-4496-8CDF-F2CC998F18AD}" type="slidenum">
              <a:rPr lang="de-DE" altLang="de-DE" smtClean="0"/>
              <a:pPr>
                <a:defRPr/>
              </a:pPr>
              <a:t>‹Nr.›</a:t>
            </a:fld>
            <a:endParaRPr lang="de-DE" altLang="de-DE"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3600">
          <a:solidFill>
            <a:srgbClr val="7F7F7F"/>
          </a:solidFill>
          <a:latin typeface="+mj-lt"/>
          <a:ea typeface="+mj-ea"/>
          <a:cs typeface="+mj-cs"/>
        </a:defRPr>
      </a:lvl1pPr>
      <a:lvl2pPr algn="l" rtl="0" eaLnBrk="0" fontAlgn="base" hangingPunct="0">
        <a:lnSpc>
          <a:spcPct val="80000"/>
        </a:lnSpc>
        <a:spcBef>
          <a:spcPct val="0"/>
        </a:spcBef>
        <a:spcAft>
          <a:spcPct val="0"/>
        </a:spcAft>
        <a:defRPr sz="3600">
          <a:solidFill>
            <a:srgbClr val="7F7F7F"/>
          </a:solidFill>
          <a:latin typeface="DGB" pitchFamily="34" charset="0"/>
          <a:ea typeface="Times New Roman" charset="0"/>
          <a:cs typeface="Times New Roman" charset="0"/>
        </a:defRPr>
      </a:lvl2pPr>
      <a:lvl3pPr algn="l" rtl="0" eaLnBrk="0" fontAlgn="base" hangingPunct="0">
        <a:lnSpc>
          <a:spcPct val="80000"/>
        </a:lnSpc>
        <a:spcBef>
          <a:spcPct val="0"/>
        </a:spcBef>
        <a:spcAft>
          <a:spcPct val="0"/>
        </a:spcAft>
        <a:defRPr sz="3600">
          <a:solidFill>
            <a:srgbClr val="7F7F7F"/>
          </a:solidFill>
          <a:latin typeface="DGB" pitchFamily="34" charset="0"/>
          <a:ea typeface="Times New Roman" charset="0"/>
          <a:cs typeface="Times New Roman" charset="0"/>
        </a:defRPr>
      </a:lvl3pPr>
      <a:lvl4pPr algn="l" rtl="0" eaLnBrk="0" fontAlgn="base" hangingPunct="0">
        <a:lnSpc>
          <a:spcPct val="80000"/>
        </a:lnSpc>
        <a:spcBef>
          <a:spcPct val="0"/>
        </a:spcBef>
        <a:spcAft>
          <a:spcPct val="0"/>
        </a:spcAft>
        <a:defRPr sz="3600">
          <a:solidFill>
            <a:srgbClr val="7F7F7F"/>
          </a:solidFill>
          <a:latin typeface="DGB" pitchFamily="34" charset="0"/>
          <a:ea typeface="Times New Roman" charset="0"/>
          <a:cs typeface="Times New Roman" charset="0"/>
        </a:defRPr>
      </a:lvl4pPr>
      <a:lvl5pPr algn="l" rtl="0" eaLnBrk="0" fontAlgn="base" hangingPunct="0">
        <a:lnSpc>
          <a:spcPct val="80000"/>
        </a:lnSpc>
        <a:spcBef>
          <a:spcPct val="0"/>
        </a:spcBef>
        <a:spcAft>
          <a:spcPct val="0"/>
        </a:spcAft>
        <a:defRPr sz="3600">
          <a:solidFill>
            <a:srgbClr val="7F7F7F"/>
          </a:solidFill>
          <a:latin typeface="DGB" pitchFamily="34" charset="0"/>
          <a:ea typeface="Times New Roman" charset="0"/>
          <a:cs typeface="Times New Roman" charset="0"/>
        </a:defRPr>
      </a:lvl5pPr>
      <a:lvl6pPr marL="457200" algn="l" rtl="0" fontAlgn="base">
        <a:lnSpc>
          <a:spcPct val="80000"/>
        </a:lnSpc>
        <a:spcBef>
          <a:spcPct val="0"/>
        </a:spcBef>
        <a:spcAft>
          <a:spcPct val="0"/>
        </a:spcAft>
        <a:defRPr sz="3600">
          <a:solidFill>
            <a:schemeClr val="bg1"/>
          </a:solidFill>
          <a:latin typeface="DGB" pitchFamily="34" charset="0"/>
          <a:ea typeface="Times New Roman" charset="0"/>
          <a:cs typeface="Times New Roman" charset="0"/>
        </a:defRPr>
      </a:lvl6pPr>
      <a:lvl7pPr marL="914400" algn="l" rtl="0" fontAlgn="base">
        <a:lnSpc>
          <a:spcPct val="80000"/>
        </a:lnSpc>
        <a:spcBef>
          <a:spcPct val="0"/>
        </a:spcBef>
        <a:spcAft>
          <a:spcPct val="0"/>
        </a:spcAft>
        <a:defRPr sz="3600">
          <a:solidFill>
            <a:schemeClr val="bg1"/>
          </a:solidFill>
          <a:latin typeface="DGB" pitchFamily="34" charset="0"/>
          <a:ea typeface="Times New Roman" charset="0"/>
          <a:cs typeface="Times New Roman" charset="0"/>
        </a:defRPr>
      </a:lvl7pPr>
      <a:lvl8pPr marL="1371600" algn="l" rtl="0" fontAlgn="base">
        <a:lnSpc>
          <a:spcPct val="80000"/>
        </a:lnSpc>
        <a:spcBef>
          <a:spcPct val="0"/>
        </a:spcBef>
        <a:spcAft>
          <a:spcPct val="0"/>
        </a:spcAft>
        <a:defRPr sz="3600">
          <a:solidFill>
            <a:schemeClr val="bg1"/>
          </a:solidFill>
          <a:latin typeface="DGB" pitchFamily="34" charset="0"/>
          <a:ea typeface="Times New Roman" charset="0"/>
          <a:cs typeface="Times New Roman" charset="0"/>
        </a:defRPr>
      </a:lvl8pPr>
      <a:lvl9pPr marL="1828800" algn="l" rtl="0" fontAlgn="base">
        <a:lnSpc>
          <a:spcPct val="80000"/>
        </a:lnSpc>
        <a:spcBef>
          <a:spcPct val="0"/>
        </a:spcBef>
        <a:spcAft>
          <a:spcPct val="0"/>
        </a:spcAft>
        <a:defRPr sz="3600">
          <a:solidFill>
            <a:schemeClr val="bg1"/>
          </a:solidFill>
          <a:latin typeface="DGB" pitchFamily="34" charset="0"/>
          <a:ea typeface="Times New Roman" charset="0"/>
          <a:cs typeface="Times New Roman"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cs typeface="+mn-cs"/>
        </a:defRPr>
      </a:lvl2pPr>
      <a:lvl3pPr marL="1143000" indent="-228600" algn="l" rtl="0" eaLnBrk="0" fontAlgn="base" hangingPunct="0">
        <a:spcBef>
          <a:spcPct val="20000"/>
        </a:spcBef>
        <a:spcAft>
          <a:spcPct val="0"/>
        </a:spcAft>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a:solidFill>
            <a:schemeClr val="tx1"/>
          </a:solidFill>
          <a:latin typeface="+mn-lt"/>
          <a:ea typeface="+mn-ea"/>
          <a:cs typeface="+mn-cs"/>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DGB" pitchFamily="34" charset="0"/>
                <a:cs typeface="Times New Roman" pitchFamily="18" charset="0"/>
              </a:defRPr>
            </a:lvl1pPr>
            <a:lvl2pPr marL="37931725" indent="-37474525">
              <a:spcBef>
                <a:spcPct val="20000"/>
              </a:spcBef>
              <a:buChar char="–"/>
              <a:defRPr>
                <a:solidFill>
                  <a:schemeClr val="tx1"/>
                </a:solidFill>
                <a:latin typeface="DGB" pitchFamily="34" charset="0"/>
                <a:cs typeface="Times New Roman" pitchFamily="18" charset="0"/>
              </a:defRPr>
            </a:lvl2pPr>
            <a:lvl3pPr marL="1143000" indent="-228600">
              <a:spcBef>
                <a:spcPct val="20000"/>
              </a:spcBef>
              <a:buChar char="•"/>
              <a:defRPr>
                <a:solidFill>
                  <a:schemeClr val="tx1"/>
                </a:solidFill>
                <a:latin typeface="DGB" pitchFamily="34" charset="0"/>
                <a:cs typeface="Times New Roman" pitchFamily="18" charset="0"/>
              </a:defRPr>
            </a:lvl3pPr>
            <a:lvl4pPr marL="1600200" indent="-228600">
              <a:spcBef>
                <a:spcPct val="20000"/>
              </a:spcBef>
              <a:buChar char="–"/>
              <a:defRPr>
                <a:solidFill>
                  <a:schemeClr val="tx1"/>
                </a:solidFill>
                <a:latin typeface="DGB" pitchFamily="34" charset="0"/>
                <a:cs typeface="Times New Roman" pitchFamily="18" charset="0"/>
              </a:defRPr>
            </a:lvl4pPr>
            <a:lvl5pPr marL="2057400" indent="-228600">
              <a:spcBef>
                <a:spcPct val="20000"/>
              </a:spcBef>
              <a:buChar char="»"/>
              <a:defRPr>
                <a:solidFill>
                  <a:schemeClr val="tx1"/>
                </a:solidFill>
                <a:latin typeface="DGB" pitchFamily="34" charset="0"/>
                <a:cs typeface="Times New Roman" pitchFamily="18" charset="0"/>
              </a:defRPr>
            </a:lvl5pPr>
            <a:lvl6pPr marL="25146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6pPr>
            <a:lvl7pPr marL="29718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7pPr>
            <a:lvl8pPr marL="34290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8pPr>
            <a:lvl9pPr marL="38862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9pPr>
          </a:lstStyle>
          <a:p>
            <a:pPr>
              <a:spcBef>
                <a:spcPct val="0"/>
              </a:spcBef>
              <a:buFontTx/>
              <a:buNone/>
            </a:pPr>
            <a:fld id="{D2AA70D6-64A5-441F-8A3C-556B375FA56F}" type="slidenum">
              <a:rPr lang="de-DE" altLang="de-DE"/>
              <a:pPr>
                <a:spcBef>
                  <a:spcPct val="0"/>
                </a:spcBef>
                <a:buFontTx/>
                <a:buNone/>
              </a:pPr>
              <a:t>1</a:t>
            </a:fld>
            <a:endParaRPr lang="de-DE" altLang="de-DE"/>
          </a:p>
        </p:txBody>
      </p:sp>
      <p:sp>
        <p:nvSpPr>
          <p:cNvPr id="4099" name="Rectangle 1026"/>
          <p:cNvSpPr>
            <a:spLocks noGrp="1" noChangeArrowheads="1"/>
          </p:cNvSpPr>
          <p:nvPr>
            <p:ph type="title"/>
          </p:nvPr>
        </p:nvSpPr>
        <p:spPr>
          <a:xfrm>
            <a:off x="754063" y="1557338"/>
            <a:ext cx="6986587" cy="1214437"/>
          </a:xfrm>
        </p:spPr>
        <p:txBody>
          <a:bodyPr/>
          <a:lstStyle/>
          <a:p>
            <a:pPr eaLnBrk="1" hangingPunct="1"/>
            <a:r>
              <a:rPr lang="de-DE" altLang="de-DE" sz="3200" b="1" smtClean="0"/>
              <a:t>Den Berufseinstieg</a:t>
            </a:r>
            <a:br>
              <a:rPr lang="de-DE" altLang="de-DE" sz="3200" b="1" smtClean="0"/>
            </a:br>
            <a:r>
              <a:rPr lang="de-DE" altLang="de-DE" sz="3200" b="1" smtClean="0"/>
              <a:t>geschlechtergerecht (mit)gestalten</a:t>
            </a:r>
          </a:p>
        </p:txBody>
      </p:sp>
      <p:sp>
        <p:nvSpPr>
          <p:cNvPr id="4100" name="Rectangle 1027"/>
          <p:cNvSpPr>
            <a:spLocks noGrp="1" noChangeArrowheads="1"/>
          </p:cNvSpPr>
          <p:nvPr>
            <p:ph type="body" idx="1"/>
          </p:nvPr>
        </p:nvSpPr>
        <p:spPr>
          <a:xfrm>
            <a:off x="747713" y="2420938"/>
            <a:ext cx="7886700" cy="4087812"/>
          </a:xfrm>
        </p:spPr>
        <p:txBody>
          <a:bodyPr/>
          <a:lstStyle/>
          <a:p>
            <a:pPr marL="0" indent="0" eaLnBrk="1" hangingPunct="1">
              <a:buFontTx/>
              <a:buNone/>
            </a:pPr>
            <a:endParaRPr lang="de-DE" altLang="de-DE" sz="4400" smtClean="0"/>
          </a:p>
          <a:p>
            <a:pPr marL="0" indent="0" eaLnBrk="1" hangingPunct="1">
              <a:buFontTx/>
              <a:buNone/>
            </a:pPr>
            <a:r>
              <a:rPr lang="de-DE" altLang="de-DE" sz="3600" smtClean="0"/>
              <a:t>Daten und Fakten</a:t>
            </a:r>
          </a:p>
          <a:p>
            <a:pPr marL="0" indent="0" eaLnBrk="1" hangingPunct="1">
              <a:buFontTx/>
              <a:buNone/>
            </a:pPr>
            <a:r>
              <a:rPr lang="de-DE" altLang="de-DE" sz="3200" smtClean="0">
                <a:solidFill>
                  <a:schemeClr val="accent1"/>
                </a:solidFill>
              </a:rPr>
              <a:t>Berufseinsteigerinnen in Deutschland</a:t>
            </a:r>
          </a:p>
          <a:p>
            <a:pPr marL="0" indent="0" eaLnBrk="1" hangingPunct="1">
              <a:buFontTx/>
              <a:buNone/>
            </a:pPr>
            <a:endParaRPr lang="de-DE" altLang="de-DE" sz="2200" smtClean="0"/>
          </a:p>
        </p:txBody>
      </p:sp>
      <p:pic>
        <p:nvPicPr>
          <p:cNvPr id="4101"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Inhaltsplatzhalter 2"/>
          <p:cNvSpPr>
            <a:spLocks noGrp="1"/>
          </p:cNvSpPr>
          <p:nvPr>
            <p:ph idx="1"/>
          </p:nvPr>
        </p:nvSpPr>
        <p:spPr>
          <a:xfrm>
            <a:off x="755576" y="2060848"/>
            <a:ext cx="7886700" cy="3168352"/>
          </a:xfrm>
        </p:spPr>
        <p:txBody>
          <a:bodyPr/>
          <a:lstStyle/>
          <a:p>
            <a:pPr marL="0" indent="0" defTabSz="457200">
              <a:spcBef>
                <a:spcPts val="0"/>
              </a:spcBef>
              <a:buSzTx/>
              <a:buNone/>
              <a:defRPr sz="3500">
                <a:latin typeface="Helvetica"/>
                <a:ea typeface="Helvetica"/>
                <a:cs typeface="Helvetica"/>
                <a:sym typeface="Helvetica"/>
              </a:defRPr>
            </a:pPr>
            <a:r>
              <a:rPr lang="de-DE" sz="2000" b="1" dirty="0">
                <a:solidFill>
                  <a:schemeClr val="accent2"/>
                </a:solidFill>
                <a:latin typeface="Helvetica" pitchFamily="34" charset="0"/>
                <a:ea typeface="Helvetica"/>
                <a:cs typeface="Helvetica"/>
                <a:sym typeface="Helvetica"/>
              </a:rPr>
              <a:t>Das bedeutet für euch:</a:t>
            </a:r>
          </a:p>
          <a:p>
            <a:pPr marL="0" indent="0">
              <a:lnSpc>
                <a:spcPts val="2600"/>
              </a:lnSpc>
              <a:buNone/>
            </a:pPr>
            <a:r>
              <a:rPr lang="de-DE" sz="2000" dirty="0" smtClean="0">
                <a:latin typeface="Helvetica" pitchFamily="34" charset="0"/>
              </a:rPr>
              <a:t>Der Betriebsrat ist vollumfänglich mit im Boot, wenn es um aktuelle und künftige Personalbedarfe, Personaleinsatzplanung oder Personalentwicklung und sich daraus ergebende Maßnahmen geht. Die Aufstellung und Durchführung von Maßnahmen zur Förderung der Gleichstellung von Frauen und Männern ist von der </a:t>
            </a:r>
            <a:r>
              <a:rPr lang="de-DE" sz="2000" dirty="0" err="1" smtClean="0">
                <a:latin typeface="Helvetica" pitchFamily="34" charset="0"/>
              </a:rPr>
              <a:t>Arbeitgeber_in</a:t>
            </a:r>
            <a:r>
              <a:rPr lang="de-DE" sz="2000" dirty="0" smtClean="0">
                <a:latin typeface="Helvetica" pitchFamily="34" charset="0"/>
              </a:rPr>
              <a:t> bei der Personalplanung zu berücksichtigen. Der BR hat ein Initiativrecht; er ist berechtigt und verpflichtet, das Thema aufzugreifen.</a:t>
            </a:r>
          </a:p>
        </p:txBody>
      </p:sp>
      <p:sp>
        <p:nvSpPr>
          <p:cNvPr id="10244" name="Slide Number Placeholder 4"/>
          <p:cNvSpPr>
            <a:spLocks noGrp="1"/>
          </p:cNvSpPr>
          <p:nvPr>
            <p:ph type="sldNum" sz="quarter" idx="11"/>
          </p:nvPr>
        </p:nvSpPr>
        <p:spPr>
          <a:xfrm>
            <a:off x="6876256" y="6480000"/>
            <a:ext cx="1944216" cy="170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DGB" pitchFamily="34" charset="0"/>
                <a:cs typeface="Times New Roman" pitchFamily="18" charset="0"/>
              </a:defRPr>
            </a:lvl1pPr>
            <a:lvl2pPr marL="37931725" indent="-37474525">
              <a:spcBef>
                <a:spcPct val="20000"/>
              </a:spcBef>
              <a:buChar char="–"/>
              <a:defRPr>
                <a:solidFill>
                  <a:schemeClr val="tx1"/>
                </a:solidFill>
                <a:latin typeface="DGB" pitchFamily="34" charset="0"/>
                <a:cs typeface="Times New Roman" pitchFamily="18" charset="0"/>
              </a:defRPr>
            </a:lvl2pPr>
            <a:lvl3pPr marL="1143000" indent="-228600">
              <a:spcBef>
                <a:spcPct val="20000"/>
              </a:spcBef>
              <a:buChar char="•"/>
              <a:defRPr>
                <a:solidFill>
                  <a:schemeClr val="tx1"/>
                </a:solidFill>
                <a:latin typeface="DGB" pitchFamily="34" charset="0"/>
                <a:cs typeface="Times New Roman" pitchFamily="18" charset="0"/>
              </a:defRPr>
            </a:lvl3pPr>
            <a:lvl4pPr marL="1600200" indent="-228600">
              <a:spcBef>
                <a:spcPct val="20000"/>
              </a:spcBef>
              <a:buChar char="–"/>
              <a:defRPr>
                <a:solidFill>
                  <a:schemeClr val="tx1"/>
                </a:solidFill>
                <a:latin typeface="DGB" pitchFamily="34" charset="0"/>
                <a:cs typeface="Times New Roman" pitchFamily="18" charset="0"/>
              </a:defRPr>
            </a:lvl4pPr>
            <a:lvl5pPr marL="2057400" indent="-228600">
              <a:spcBef>
                <a:spcPct val="20000"/>
              </a:spcBef>
              <a:buChar char="»"/>
              <a:defRPr>
                <a:solidFill>
                  <a:schemeClr val="tx1"/>
                </a:solidFill>
                <a:latin typeface="DGB" pitchFamily="34" charset="0"/>
                <a:cs typeface="Times New Roman" pitchFamily="18" charset="0"/>
              </a:defRPr>
            </a:lvl5pPr>
            <a:lvl6pPr marL="25146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6pPr>
            <a:lvl7pPr marL="29718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7pPr>
            <a:lvl8pPr marL="34290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8pPr>
            <a:lvl9pPr marL="38862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9pPr>
          </a:lstStyle>
          <a:p>
            <a:pPr>
              <a:spcBef>
                <a:spcPct val="0"/>
              </a:spcBef>
              <a:buFontTx/>
              <a:buNone/>
            </a:pPr>
            <a:fld id="{664B11CD-F71B-45DD-A1BF-EE2587E73AA9}" type="slidenum">
              <a:rPr lang="de-DE" altLang="de-DE">
                <a:solidFill>
                  <a:schemeClr val="bg1"/>
                </a:solidFill>
              </a:rPr>
              <a:pPr>
                <a:spcBef>
                  <a:spcPct val="0"/>
                </a:spcBef>
                <a:buFontTx/>
                <a:buNone/>
              </a:pPr>
              <a:t>10</a:t>
            </a:fld>
            <a:endParaRPr lang="de-DE" altLang="de-DE" dirty="0">
              <a:solidFill>
                <a:schemeClr val="bg1"/>
              </a:solidFill>
            </a:endParaRPr>
          </a:p>
        </p:txBody>
      </p:sp>
      <p:sp>
        <p:nvSpPr>
          <p:cNvPr id="6" name="Rectangle 5"/>
          <p:cNvSpPr>
            <a:spLocks noGrp="1" noChangeArrowheads="1"/>
          </p:cNvSpPr>
          <p:nvPr>
            <p:ph type="ftr" sz="quarter" idx="10"/>
          </p:nvPr>
        </p:nvSpPr>
        <p:spPr>
          <a:xfrm>
            <a:off x="2843808" y="6516000"/>
            <a:ext cx="5400600" cy="144016"/>
          </a:xfrm>
          <a:ln/>
        </p:spPr>
        <p:txBody>
          <a:bodyPr/>
          <a:lstStyle>
            <a:lvl1pPr>
              <a:defRPr/>
            </a:lvl1pPr>
          </a:lstStyle>
          <a:p>
            <a:r>
              <a:rPr lang="de-DE" dirty="0"/>
              <a:t>Toolbox Wirtschaftliche Unabhängigkeit von </a:t>
            </a:r>
            <a:r>
              <a:rPr lang="de-DE" dirty="0" smtClean="0"/>
              <a:t>Frauen</a:t>
            </a:r>
            <a:r>
              <a:rPr lang="de-DE" dirty="0"/>
              <a:t> | </a:t>
            </a:r>
            <a:r>
              <a:rPr lang="de-DE" dirty="0" smtClean="0"/>
              <a:t>Handlungsmöglichkeiten </a:t>
            </a:r>
            <a:r>
              <a:rPr lang="de-DE" dirty="0"/>
              <a:t>des ­</a:t>
            </a:r>
            <a:r>
              <a:rPr lang="de-DE" dirty="0" smtClean="0"/>
              <a:t>Betriebsrats</a:t>
            </a:r>
            <a:endParaRPr lang="de-DE" dirty="0"/>
          </a:p>
        </p:txBody>
      </p:sp>
      <p:sp>
        <p:nvSpPr>
          <p:cNvPr id="5" name="Shape 124"/>
          <p:cNvSpPr>
            <a:spLocks noGrp="1"/>
          </p:cNvSpPr>
          <p:nvPr>
            <p:ph type="title"/>
          </p:nvPr>
        </p:nvSpPr>
        <p:spPr>
          <a:xfrm>
            <a:off x="755576" y="476672"/>
            <a:ext cx="7579940" cy="1400324"/>
          </a:xfrm>
          <a:prstGeom prst="rect">
            <a:avLst/>
          </a:prstGeom>
        </p:spPr>
        <p:txBody>
          <a:bodyPr>
            <a:normAutofit/>
          </a:bodyPr>
          <a:lstStyle/>
          <a:p>
            <a:pPr defTabSz="332993">
              <a:lnSpc>
                <a:spcPct val="100000"/>
              </a:lnSpc>
              <a:defRPr sz="4560" b="1">
                <a:latin typeface="Helvetica"/>
                <a:ea typeface="Helvetica"/>
                <a:cs typeface="Helvetica"/>
                <a:sym typeface="Helvetica"/>
              </a:defRPr>
            </a:pPr>
            <a:r>
              <a:rPr lang="de-DE" sz="2800" dirty="0">
                <a:solidFill>
                  <a:schemeClr val="accent1"/>
                </a:solidFill>
                <a:cs typeface="Helvetica" panose="020B0604020202020204" pitchFamily="34" charset="0"/>
              </a:rPr>
              <a:t>§ 92 Abs. 1, 3: </a:t>
            </a:r>
            <a:br>
              <a:rPr lang="de-DE" sz="2800" dirty="0">
                <a:solidFill>
                  <a:schemeClr val="accent1"/>
                </a:solidFill>
                <a:cs typeface="Helvetica" panose="020B0604020202020204" pitchFamily="34" charset="0"/>
              </a:rPr>
            </a:br>
            <a:r>
              <a:rPr lang="de-DE" sz="2800" dirty="0">
                <a:solidFill>
                  <a:schemeClr val="accent1"/>
                </a:solidFill>
                <a:cs typeface="Helvetica" panose="020B0604020202020204" pitchFamily="34" charset="0"/>
              </a:rPr>
              <a:t>Personalplanung</a:t>
            </a:r>
            <a:endParaRPr sz="2800" b="1" dirty="0">
              <a:solidFill>
                <a:schemeClr val="accent1"/>
              </a:solidFill>
              <a:cs typeface="Helvetica" panose="020B0604020202020204" pitchFamily="34" charset="0"/>
            </a:endParaRPr>
          </a:p>
        </p:txBody>
      </p:sp>
    </p:spTree>
    <p:extLst>
      <p:ext uri="{BB962C8B-B14F-4D97-AF65-F5344CB8AC3E}">
        <p14:creationId xmlns:p14="http://schemas.microsoft.com/office/powerpoint/2010/main" val="3301751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Inhaltsplatzhalter 2"/>
          <p:cNvSpPr>
            <a:spLocks noGrp="1"/>
          </p:cNvSpPr>
          <p:nvPr>
            <p:ph idx="1"/>
          </p:nvPr>
        </p:nvSpPr>
        <p:spPr>
          <a:xfrm>
            <a:off x="755576" y="2060848"/>
            <a:ext cx="7886700" cy="3168352"/>
          </a:xfrm>
        </p:spPr>
        <p:txBody>
          <a:bodyPr/>
          <a:lstStyle/>
          <a:p>
            <a:pPr marL="0" indent="0" defTabSz="457200">
              <a:spcBef>
                <a:spcPts val="0"/>
              </a:spcBef>
              <a:buSzTx/>
              <a:buNone/>
              <a:defRPr sz="3500">
                <a:latin typeface="Helvetica"/>
                <a:ea typeface="Helvetica"/>
                <a:cs typeface="Helvetica"/>
                <a:sym typeface="Helvetica"/>
              </a:defRPr>
            </a:pPr>
            <a:r>
              <a:rPr lang="de-DE" sz="2000" b="1" dirty="0">
                <a:solidFill>
                  <a:schemeClr val="accent2"/>
                </a:solidFill>
                <a:latin typeface="Helvetica" pitchFamily="34" charset="0"/>
                <a:ea typeface="Helvetica"/>
                <a:cs typeface="Helvetica"/>
                <a:sym typeface="Helvetica"/>
              </a:rPr>
              <a:t>Das bedeutet für euch:</a:t>
            </a:r>
          </a:p>
          <a:p>
            <a:pPr marL="0" indent="0">
              <a:lnSpc>
                <a:spcPts val="2600"/>
              </a:lnSpc>
              <a:buNone/>
            </a:pPr>
            <a:r>
              <a:rPr lang="de-DE" sz="2000" dirty="0" smtClean="0">
                <a:latin typeface="Helvetica" pitchFamily="34" charset="0"/>
              </a:rPr>
              <a:t>Der Betriebsrat kann Analysen der Berufsbildungsbedarfe verlangen, z. B. untergliedert nach Frauen, Männern, Müttern, Vätern, Teilzeitbeschäftigten etc.</a:t>
            </a:r>
            <a:endParaRPr lang="de-DE" sz="2000" dirty="0">
              <a:latin typeface="Helvetica" pitchFamily="34" charset="0"/>
            </a:endParaRPr>
          </a:p>
        </p:txBody>
      </p:sp>
      <p:sp>
        <p:nvSpPr>
          <p:cNvPr id="10244" name="Slide Number Placeholder 4"/>
          <p:cNvSpPr>
            <a:spLocks noGrp="1"/>
          </p:cNvSpPr>
          <p:nvPr>
            <p:ph type="sldNum" sz="quarter" idx="11"/>
          </p:nvPr>
        </p:nvSpPr>
        <p:spPr>
          <a:xfrm>
            <a:off x="6876256" y="6480000"/>
            <a:ext cx="1944216" cy="170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DGB" pitchFamily="34" charset="0"/>
                <a:cs typeface="Times New Roman" pitchFamily="18" charset="0"/>
              </a:defRPr>
            </a:lvl1pPr>
            <a:lvl2pPr marL="37931725" indent="-37474525">
              <a:spcBef>
                <a:spcPct val="20000"/>
              </a:spcBef>
              <a:buChar char="–"/>
              <a:defRPr>
                <a:solidFill>
                  <a:schemeClr val="tx1"/>
                </a:solidFill>
                <a:latin typeface="DGB" pitchFamily="34" charset="0"/>
                <a:cs typeface="Times New Roman" pitchFamily="18" charset="0"/>
              </a:defRPr>
            </a:lvl2pPr>
            <a:lvl3pPr marL="1143000" indent="-228600">
              <a:spcBef>
                <a:spcPct val="20000"/>
              </a:spcBef>
              <a:buChar char="•"/>
              <a:defRPr>
                <a:solidFill>
                  <a:schemeClr val="tx1"/>
                </a:solidFill>
                <a:latin typeface="DGB" pitchFamily="34" charset="0"/>
                <a:cs typeface="Times New Roman" pitchFamily="18" charset="0"/>
              </a:defRPr>
            </a:lvl3pPr>
            <a:lvl4pPr marL="1600200" indent="-228600">
              <a:spcBef>
                <a:spcPct val="20000"/>
              </a:spcBef>
              <a:buChar char="–"/>
              <a:defRPr>
                <a:solidFill>
                  <a:schemeClr val="tx1"/>
                </a:solidFill>
                <a:latin typeface="DGB" pitchFamily="34" charset="0"/>
                <a:cs typeface="Times New Roman" pitchFamily="18" charset="0"/>
              </a:defRPr>
            </a:lvl4pPr>
            <a:lvl5pPr marL="2057400" indent="-228600">
              <a:spcBef>
                <a:spcPct val="20000"/>
              </a:spcBef>
              <a:buChar char="»"/>
              <a:defRPr>
                <a:solidFill>
                  <a:schemeClr val="tx1"/>
                </a:solidFill>
                <a:latin typeface="DGB" pitchFamily="34" charset="0"/>
                <a:cs typeface="Times New Roman" pitchFamily="18" charset="0"/>
              </a:defRPr>
            </a:lvl5pPr>
            <a:lvl6pPr marL="25146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6pPr>
            <a:lvl7pPr marL="29718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7pPr>
            <a:lvl8pPr marL="34290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8pPr>
            <a:lvl9pPr marL="38862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9pPr>
          </a:lstStyle>
          <a:p>
            <a:pPr>
              <a:spcBef>
                <a:spcPct val="0"/>
              </a:spcBef>
              <a:buFontTx/>
              <a:buNone/>
            </a:pPr>
            <a:fld id="{664B11CD-F71B-45DD-A1BF-EE2587E73AA9}" type="slidenum">
              <a:rPr lang="de-DE" altLang="de-DE">
                <a:solidFill>
                  <a:schemeClr val="bg1"/>
                </a:solidFill>
              </a:rPr>
              <a:pPr>
                <a:spcBef>
                  <a:spcPct val="0"/>
                </a:spcBef>
                <a:buFontTx/>
                <a:buNone/>
              </a:pPr>
              <a:t>11</a:t>
            </a:fld>
            <a:endParaRPr lang="de-DE" altLang="de-DE" dirty="0">
              <a:solidFill>
                <a:schemeClr val="bg1"/>
              </a:solidFill>
            </a:endParaRPr>
          </a:p>
        </p:txBody>
      </p:sp>
      <p:sp>
        <p:nvSpPr>
          <p:cNvPr id="6" name="Rectangle 5"/>
          <p:cNvSpPr>
            <a:spLocks noGrp="1" noChangeArrowheads="1"/>
          </p:cNvSpPr>
          <p:nvPr>
            <p:ph type="ftr" sz="quarter" idx="10"/>
          </p:nvPr>
        </p:nvSpPr>
        <p:spPr>
          <a:xfrm>
            <a:off x="2843808" y="6516000"/>
            <a:ext cx="5400600" cy="144016"/>
          </a:xfrm>
          <a:ln/>
        </p:spPr>
        <p:txBody>
          <a:bodyPr/>
          <a:lstStyle>
            <a:lvl1pPr>
              <a:defRPr/>
            </a:lvl1pPr>
          </a:lstStyle>
          <a:p>
            <a:r>
              <a:rPr lang="de-DE" dirty="0"/>
              <a:t>Toolbox Wirtschaftliche Unabhängigkeit von </a:t>
            </a:r>
            <a:r>
              <a:rPr lang="de-DE" dirty="0" smtClean="0"/>
              <a:t>Frauen</a:t>
            </a:r>
            <a:r>
              <a:rPr lang="de-DE" dirty="0"/>
              <a:t> | </a:t>
            </a:r>
            <a:r>
              <a:rPr lang="de-DE" dirty="0" smtClean="0"/>
              <a:t>Handlungsmöglichkeiten </a:t>
            </a:r>
            <a:r>
              <a:rPr lang="de-DE" dirty="0"/>
              <a:t>des ­</a:t>
            </a:r>
            <a:r>
              <a:rPr lang="de-DE" dirty="0" smtClean="0"/>
              <a:t>Betriebsrats</a:t>
            </a:r>
            <a:endParaRPr lang="de-DE" dirty="0"/>
          </a:p>
        </p:txBody>
      </p:sp>
      <p:sp>
        <p:nvSpPr>
          <p:cNvPr id="5" name="Shape 124"/>
          <p:cNvSpPr>
            <a:spLocks noGrp="1"/>
          </p:cNvSpPr>
          <p:nvPr>
            <p:ph type="title"/>
          </p:nvPr>
        </p:nvSpPr>
        <p:spPr>
          <a:xfrm>
            <a:off x="755576" y="476672"/>
            <a:ext cx="7579940" cy="1400324"/>
          </a:xfrm>
          <a:prstGeom prst="rect">
            <a:avLst/>
          </a:prstGeom>
        </p:spPr>
        <p:txBody>
          <a:bodyPr>
            <a:normAutofit/>
          </a:bodyPr>
          <a:lstStyle/>
          <a:p>
            <a:pPr defTabSz="332993">
              <a:lnSpc>
                <a:spcPct val="100000"/>
              </a:lnSpc>
              <a:defRPr sz="4560" b="1">
                <a:latin typeface="Helvetica"/>
                <a:ea typeface="Helvetica"/>
                <a:cs typeface="Helvetica"/>
                <a:sym typeface="Helvetica"/>
              </a:defRPr>
            </a:pPr>
            <a:r>
              <a:rPr lang="de-DE" sz="2800" dirty="0">
                <a:solidFill>
                  <a:schemeClr val="accent1"/>
                </a:solidFill>
                <a:cs typeface="Helvetica" panose="020B0604020202020204" pitchFamily="34" charset="0"/>
              </a:rPr>
              <a:t>§ 96 Abs. 1 Satz 2: </a:t>
            </a:r>
            <a:br>
              <a:rPr lang="de-DE" sz="2800" dirty="0">
                <a:solidFill>
                  <a:schemeClr val="accent1"/>
                </a:solidFill>
                <a:cs typeface="Helvetica" panose="020B0604020202020204" pitchFamily="34" charset="0"/>
              </a:rPr>
            </a:br>
            <a:r>
              <a:rPr lang="de-DE" sz="2800" dirty="0">
                <a:solidFill>
                  <a:schemeClr val="accent1"/>
                </a:solidFill>
                <a:cs typeface="Helvetica" panose="020B0604020202020204" pitchFamily="34" charset="0"/>
              </a:rPr>
              <a:t>Ermittlung des Berufsbildungsbedarfs </a:t>
            </a:r>
            <a:endParaRPr sz="2800" b="1" dirty="0">
              <a:solidFill>
                <a:schemeClr val="accent1"/>
              </a:solidFill>
              <a:cs typeface="Helvetica" panose="020B0604020202020204" pitchFamily="34" charset="0"/>
            </a:endParaRPr>
          </a:p>
        </p:txBody>
      </p:sp>
    </p:spTree>
    <p:extLst>
      <p:ext uri="{BB962C8B-B14F-4D97-AF65-F5344CB8AC3E}">
        <p14:creationId xmlns:p14="http://schemas.microsoft.com/office/powerpoint/2010/main" val="14778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Inhaltsplatzhalter 2"/>
          <p:cNvSpPr>
            <a:spLocks noGrp="1"/>
          </p:cNvSpPr>
          <p:nvPr>
            <p:ph idx="1"/>
          </p:nvPr>
        </p:nvSpPr>
        <p:spPr>
          <a:xfrm>
            <a:off x="755576" y="2060848"/>
            <a:ext cx="7886700" cy="3168352"/>
          </a:xfrm>
        </p:spPr>
        <p:txBody>
          <a:bodyPr/>
          <a:lstStyle/>
          <a:p>
            <a:pPr marL="0" indent="0" defTabSz="457200">
              <a:spcBef>
                <a:spcPts val="0"/>
              </a:spcBef>
              <a:buSzTx/>
              <a:buNone/>
              <a:defRPr sz="3500">
                <a:latin typeface="Helvetica"/>
                <a:ea typeface="Helvetica"/>
                <a:cs typeface="Helvetica"/>
                <a:sym typeface="Helvetica"/>
              </a:defRPr>
            </a:pPr>
            <a:r>
              <a:rPr lang="de-DE" sz="2000" b="1" dirty="0">
                <a:solidFill>
                  <a:schemeClr val="accent2"/>
                </a:solidFill>
                <a:latin typeface="Helvetica" pitchFamily="34" charset="0"/>
                <a:ea typeface="Helvetica"/>
                <a:cs typeface="Helvetica"/>
                <a:sym typeface="Helvetica"/>
              </a:rPr>
              <a:t>Das bedeutet für euch:</a:t>
            </a:r>
          </a:p>
          <a:p>
            <a:pPr marL="0" indent="0">
              <a:lnSpc>
                <a:spcPts val="2600"/>
              </a:lnSpc>
              <a:buNone/>
            </a:pPr>
            <a:r>
              <a:rPr lang="de-DE" sz="2000" dirty="0" smtClean="0">
                <a:latin typeface="Helvetica" pitchFamily="34" charset="0"/>
              </a:rPr>
              <a:t>Dabei geht es darum, der </a:t>
            </a:r>
            <a:r>
              <a:rPr lang="de-DE" sz="2000" dirty="0" err="1" smtClean="0">
                <a:latin typeface="Helvetica" pitchFamily="34" charset="0"/>
              </a:rPr>
              <a:t>Arbeitnehmer_in</a:t>
            </a:r>
            <a:r>
              <a:rPr lang="de-DE" sz="2000" dirty="0" smtClean="0">
                <a:latin typeface="Helvetica" pitchFamily="34" charset="0"/>
              </a:rPr>
              <a:t> die Teilnahme an betrieblichen und außerbetrieblichen Berufsbildungsmaßnahmen zu ermöglichen: Dabei ist die Chancengleichheit und Gleichstellung von Mann und Frau zu beachten. Bei Maßnahmen der beruflichen Bildung haben die </a:t>
            </a:r>
            <a:r>
              <a:rPr lang="de-DE" sz="2000" dirty="0" err="1" smtClean="0">
                <a:latin typeface="Helvetica" pitchFamily="34" charset="0"/>
              </a:rPr>
              <a:t>Arbeitgeber_in</a:t>
            </a:r>
            <a:r>
              <a:rPr lang="de-DE" sz="2000" dirty="0" smtClean="0">
                <a:latin typeface="Helvetica" pitchFamily="34" charset="0"/>
              </a:rPr>
              <a:t> und der Betriebsrat die Belange von Teilzeitbeschäftigten und Beschäftigten mit Familienaufgaben zu berücksichtigen.</a:t>
            </a:r>
            <a:endParaRPr lang="de-DE" sz="2000" dirty="0">
              <a:latin typeface="Helvetica" pitchFamily="34" charset="0"/>
            </a:endParaRPr>
          </a:p>
        </p:txBody>
      </p:sp>
      <p:sp>
        <p:nvSpPr>
          <p:cNvPr id="10244" name="Slide Number Placeholder 4"/>
          <p:cNvSpPr>
            <a:spLocks noGrp="1"/>
          </p:cNvSpPr>
          <p:nvPr>
            <p:ph type="sldNum" sz="quarter" idx="11"/>
          </p:nvPr>
        </p:nvSpPr>
        <p:spPr>
          <a:xfrm>
            <a:off x="6876256" y="6480000"/>
            <a:ext cx="1944216" cy="170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DGB" pitchFamily="34" charset="0"/>
                <a:cs typeface="Times New Roman" pitchFamily="18" charset="0"/>
              </a:defRPr>
            </a:lvl1pPr>
            <a:lvl2pPr marL="37931725" indent="-37474525">
              <a:spcBef>
                <a:spcPct val="20000"/>
              </a:spcBef>
              <a:buChar char="–"/>
              <a:defRPr>
                <a:solidFill>
                  <a:schemeClr val="tx1"/>
                </a:solidFill>
                <a:latin typeface="DGB" pitchFamily="34" charset="0"/>
                <a:cs typeface="Times New Roman" pitchFamily="18" charset="0"/>
              </a:defRPr>
            </a:lvl2pPr>
            <a:lvl3pPr marL="1143000" indent="-228600">
              <a:spcBef>
                <a:spcPct val="20000"/>
              </a:spcBef>
              <a:buChar char="•"/>
              <a:defRPr>
                <a:solidFill>
                  <a:schemeClr val="tx1"/>
                </a:solidFill>
                <a:latin typeface="DGB" pitchFamily="34" charset="0"/>
                <a:cs typeface="Times New Roman" pitchFamily="18" charset="0"/>
              </a:defRPr>
            </a:lvl3pPr>
            <a:lvl4pPr marL="1600200" indent="-228600">
              <a:spcBef>
                <a:spcPct val="20000"/>
              </a:spcBef>
              <a:buChar char="–"/>
              <a:defRPr>
                <a:solidFill>
                  <a:schemeClr val="tx1"/>
                </a:solidFill>
                <a:latin typeface="DGB" pitchFamily="34" charset="0"/>
                <a:cs typeface="Times New Roman" pitchFamily="18" charset="0"/>
              </a:defRPr>
            </a:lvl4pPr>
            <a:lvl5pPr marL="2057400" indent="-228600">
              <a:spcBef>
                <a:spcPct val="20000"/>
              </a:spcBef>
              <a:buChar char="»"/>
              <a:defRPr>
                <a:solidFill>
                  <a:schemeClr val="tx1"/>
                </a:solidFill>
                <a:latin typeface="DGB" pitchFamily="34" charset="0"/>
                <a:cs typeface="Times New Roman" pitchFamily="18" charset="0"/>
              </a:defRPr>
            </a:lvl5pPr>
            <a:lvl6pPr marL="25146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6pPr>
            <a:lvl7pPr marL="29718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7pPr>
            <a:lvl8pPr marL="34290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8pPr>
            <a:lvl9pPr marL="38862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9pPr>
          </a:lstStyle>
          <a:p>
            <a:pPr>
              <a:spcBef>
                <a:spcPct val="0"/>
              </a:spcBef>
              <a:buFontTx/>
              <a:buNone/>
            </a:pPr>
            <a:fld id="{664B11CD-F71B-45DD-A1BF-EE2587E73AA9}" type="slidenum">
              <a:rPr lang="de-DE" altLang="de-DE">
                <a:solidFill>
                  <a:schemeClr val="bg1"/>
                </a:solidFill>
              </a:rPr>
              <a:pPr>
                <a:spcBef>
                  <a:spcPct val="0"/>
                </a:spcBef>
                <a:buFontTx/>
                <a:buNone/>
              </a:pPr>
              <a:t>12</a:t>
            </a:fld>
            <a:endParaRPr lang="de-DE" altLang="de-DE" dirty="0">
              <a:solidFill>
                <a:schemeClr val="bg1"/>
              </a:solidFill>
            </a:endParaRPr>
          </a:p>
        </p:txBody>
      </p:sp>
      <p:sp>
        <p:nvSpPr>
          <p:cNvPr id="6" name="Rectangle 5"/>
          <p:cNvSpPr>
            <a:spLocks noGrp="1" noChangeArrowheads="1"/>
          </p:cNvSpPr>
          <p:nvPr>
            <p:ph type="ftr" sz="quarter" idx="10"/>
          </p:nvPr>
        </p:nvSpPr>
        <p:spPr>
          <a:xfrm>
            <a:off x="2843808" y="6516000"/>
            <a:ext cx="5400600" cy="144016"/>
          </a:xfrm>
          <a:ln/>
        </p:spPr>
        <p:txBody>
          <a:bodyPr/>
          <a:lstStyle>
            <a:lvl1pPr>
              <a:defRPr/>
            </a:lvl1pPr>
          </a:lstStyle>
          <a:p>
            <a:r>
              <a:rPr lang="de-DE" dirty="0"/>
              <a:t>Toolbox Wirtschaftliche Unabhängigkeit von </a:t>
            </a:r>
            <a:r>
              <a:rPr lang="de-DE" dirty="0" smtClean="0"/>
              <a:t>Frauen</a:t>
            </a:r>
            <a:r>
              <a:rPr lang="de-DE" dirty="0"/>
              <a:t> | </a:t>
            </a:r>
            <a:r>
              <a:rPr lang="de-DE" dirty="0" smtClean="0"/>
              <a:t>Handlungsmöglichkeiten </a:t>
            </a:r>
            <a:r>
              <a:rPr lang="de-DE" dirty="0"/>
              <a:t>des ­</a:t>
            </a:r>
            <a:r>
              <a:rPr lang="de-DE" dirty="0" smtClean="0"/>
              <a:t>Betriebsrats</a:t>
            </a:r>
            <a:endParaRPr lang="de-DE" dirty="0"/>
          </a:p>
        </p:txBody>
      </p:sp>
      <p:sp>
        <p:nvSpPr>
          <p:cNvPr id="5" name="Shape 124"/>
          <p:cNvSpPr>
            <a:spLocks noGrp="1"/>
          </p:cNvSpPr>
          <p:nvPr>
            <p:ph type="title"/>
          </p:nvPr>
        </p:nvSpPr>
        <p:spPr>
          <a:xfrm>
            <a:off x="755576" y="476672"/>
            <a:ext cx="7579940" cy="1400324"/>
          </a:xfrm>
          <a:prstGeom prst="rect">
            <a:avLst/>
          </a:prstGeom>
        </p:spPr>
        <p:txBody>
          <a:bodyPr>
            <a:normAutofit/>
          </a:bodyPr>
          <a:lstStyle/>
          <a:p>
            <a:pPr defTabSz="332993">
              <a:lnSpc>
                <a:spcPct val="100000"/>
              </a:lnSpc>
              <a:defRPr sz="4560" b="1">
                <a:latin typeface="Helvetica"/>
                <a:ea typeface="Helvetica"/>
                <a:cs typeface="Helvetica"/>
                <a:sym typeface="Helvetica"/>
              </a:defRPr>
            </a:pPr>
            <a:r>
              <a:rPr lang="de-DE" sz="2800" dirty="0">
                <a:solidFill>
                  <a:schemeClr val="accent1"/>
                </a:solidFill>
                <a:cs typeface="Helvetica" panose="020B0604020202020204" pitchFamily="34" charset="0"/>
              </a:rPr>
              <a:t>§ 96 Abs. 2: </a:t>
            </a:r>
            <a:br>
              <a:rPr lang="de-DE" sz="2800" dirty="0">
                <a:solidFill>
                  <a:schemeClr val="accent1"/>
                </a:solidFill>
                <a:cs typeface="Helvetica" panose="020B0604020202020204" pitchFamily="34" charset="0"/>
              </a:rPr>
            </a:br>
            <a:r>
              <a:rPr lang="de-DE" sz="2800" dirty="0">
                <a:solidFill>
                  <a:schemeClr val="accent1"/>
                </a:solidFill>
                <a:cs typeface="Helvetica" panose="020B0604020202020204" pitchFamily="34" charset="0"/>
              </a:rPr>
              <a:t>Ermittlung des Bildungsbedarfs</a:t>
            </a:r>
            <a:endParaRPr sz="2800" b="1" dirty="0">
              <a:solidFill>
                <a:schemeClr val="accent1"/>
              </a:solidFill>
              <a:cs typeface="Helvetica" panose="020B0604020202020204" pitchFamily="34" charset="0"/>
            </a:endParaRPr>
          </a:p>
        </p:txBody>
      </p:sp>
    </p:spTree>
    <p:extLst>
      <p:ext uri="{BB962C8B-B14F-4D97-AF65-F5344CB8AC3E}">
        <p14:creationId xmlns:p14="http://schemas.microsoft.com/office/powerpoint/2010/main" val="2445330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Inhaltsplatzhalter 2"/>
          <p:cNvSpPr>
            <a:spLocks noGrp="1"/>
          </p:cNvSpPr>
          <p:nvPr>
            <p:ph idx="1"/>
          </p:nvPr>
        </p:nvSpPr>
        <p:spPr>
          <a:xfrm>
            <a:off x="755576" y="2060848"/>
            <a:ext cx="7886700" cy="3168352"/>
          </a:xfrm>
        </p:spPr>
        <p:txBody>
          <a:bodyPr/>
          <a:lstStyle/>
          <a:p>
            <a:pPr marL="0" indent="0" defTabSz="457200">
              <a:spcBef>
                <a:spcPts val="0"/>
              </a:spcBef>
              <a:buSzTx/>
              <a:buNone/>
              <a:defRPr sz="3500">
                <a:latin typeface="Helvetica"/>
                <a:ea typeface="Helvetica"/>
                <a:cs typeface="Helvetica"/>
                <a:sym typeface="Helvetica"/>
              </a:defRPr>
            </a:pPr>
            <a:r>
              <a:rPr lang="de-DE" sz="2000" b="1" dirty="0">
                <a:solidFill>
                  <a:schemeClr val="accent2"/>
                </a:solidFill>
                <a:latin typeface="Helvetica" pitchFamily="34" charset="0"/>
                <a:ea typeface="Helvetica"/>
                <a:cs typeface="Helvetica"/>
                <a:sym typeface="Helvetica"/>
              </a:rPr>
              <a:t>Das bedeutet für euch:</a:t>
            </a:r>
          </a:p>
          <a:p>
            <a:pPr marL="0" indent="0">
              <a:lnSpc>
                <a:spcPts val="2600"/>
              </a:lnSpc>
              <a:buNone/>
            </a:pPr>
            <a:r>
              <a:rPr lang="de-DE" sz="2000" dirty="0" smtClean="0">
                <a:latin typeface="Helvetica" pitchFamily="34" charset="0"/>
              </a:rPr>
              <a:t>Insbesondere Fragen der Vereinbarkeit von Familie und Erwerbstätigkeit können auf einer Betriebsversammlung thematisiert werden.</a:t>
            </a:r>
          </a:p>
        </p:txBody>
      </p:sp>
      <p:sp>
        <p:nvSpPr>
          <p:cNvPr id="10244" name="Slide Number Placeholder 4"/>
          <p:cNvSpPr>
            <a:spLocks noGrp="1"/>
          </p:cNvSpPr>
          <p:nvPr>
            <p:ph type="sldNum" sz="quarter" idx="11"/>
          </p:nvPr>
        </p:nvSpPr>
        <p:spPr>
          <a:xfrm>
            <a:off x="6876256" y="6480000"/>
            <a:ext cx="1944216" cy="170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DGB" pitchFamily="34" charset="0"/>
                <a:cs typeface="Times New Roman" pitchFamily="18" charset="0"/>
              </a:defRPr>
            </a:lvl1pPr>
            <a:lvl2pPr marL="37931725" indent="-37474525">
              <a:spcBef>
                <a:spcPct val="20000"/>
              </a:spcBef>
              <a:buChar char="–"/>
              <a:defRPr>
                <a:solidFill>
                  <a:schemeClr val="tx1"/>
                </a:solidFill>
                <a:latin typeface="DGB" pitchFamily="34" charset="0"/>
                <a:cs typeface="Times New Roman" pitchFamily="18" charset="0"/>
              </a:defRPr>
            </a:lvl2pPr>
            <a:lvl3pPr marL="1143000" indent="-228600">
              <a:spcBef>
                <a:spcPct val="20000"/>
              </a:spcBef>
              <a:buChar char="•"/>
              <a:defRPr>
                <a:solidFill>
                  <a:schemeClr val="tx1"/>
                </a:solidFill>
                <a:latin typeface="DGB" pitchFamily="34" charset="0"/>
                <a:cs typeface="Times New Roman" pitchFamily="18" charset="0"/>
              </a:defRPr>
            </a:lvl3pPr>
            <a:lvl4pPr marL="1600200" indent="-228600">
              <a:spcBef>
                <a:spcPct val="20000"/>
              </a:spcBef>
              <a:buChar char="–"/>
              <a:defRPr>
                <a:solidFill>
                  <a:schemeClr val="tx1"/>
                </a:solidFill>
                <a:latin typeface="DGB" pitchFamily="34" charset="0"/>
                <a:cs typeface="Times New Roman" pitchFamily="18" charset="0"/>
              </a:defRPr>
            </a:lvl4pPr>
            <a:lvl5pPr marL="2057400" indent="-228600">
              <a:spcBef>
                <a:spcPct val="20000"/>
              </a:spcBef>
              <a:buChar char="»"/>
              <a:defRPr>
                <a:solidFill>
                  <a:schemeClr val="tx1"/>
                </a:solidFill>
                <a:latin typeface="DGB" pitchFamily="34" charset="0"/>
                <a:cs typeface="Times New Roman" pitchFamily="18" charset="0"/>
              </a:defRPr>
            </a:lvl5pPr>
            <a:lvl6pPr marL="25146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6pPr>
            <a:lvl7pPr marL="29718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7pPr>
            <a:lvl8pPr marL="34290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8pPr>
            <a:lvl9pPr marL="38862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9pPr>
          </a:lstStyle>
          <a:p>
            <a:pPr>
              <a:spcBef>
                <a:spcPct val="0"/>
              </a:spcBef>
              <a:buFontTx/>
              <a:buNone/>
            </a:pPr>
            <a:fld id="{664B11CD-F71B-45DD-A1BF-EE2587E73AA9}" type="slidenum">
              <a:rPr lang="de-DE" altLang="de-DE">
                <a:solidFill>
                  <a:schemeClr val="bg1"/>
                </a:solidFill>
              </a:rPr>
              <a:pPr>
                <a:spcBef>
                  <a:spcPct val="0"/>
                </a:spcBef>
                <a:buFontTx/>
                <a:buNone/>
              </a:pPr>
              <a:t>13</a:t>
            </a:fld>
            <a:endParaRPr lang="de-DE" altLang="de-DE" dirty="0">
              <a:solidFill>
                <a:schemeClr val="bg1"/>
              </a:solidFill>
            </a:endParaRPr>
          </a:p>
        </p:txBody>
      </p:sp>
      <p:sp>
        <p:nvSpPr>
          <p:cNvPr id="6" name="Rectangle 5"/>
          <p:cNvSpPr>
            <a:spLocks noGrp="1" noChangeArrowheads="1"/>
          </p:cNvSpPr>
          <p:nvPr>
            <p:ph type="ftr" sz="quarter" idx="10"/>
          </p:nvPr>
        </p:nvSpPr>
        <p:spPr>
          <a:xfrm>
            <a:off x="2843808" y="6516000"/>
            <a:ext cx="5400600" cy="144016"/>
          </a:xfrm>
          <a:ln/>
        </p:spPr>
        <p:txBody>
          <a:bodyPr/>
          <a:lstStyle>
            <a:lvl1pPr>
              <a:defRPr/>
            </a:lvl1pPr>
          </a:lstStyle>
          <a:p>
            <a:r>
              <a:rPr lang="de-DE" dirty="0"/>
              <a:t>Toolbox Wirtschaftliche Unabhängigkeit von </a:t>
            </a:r>
            <a:r>
              <a:rPr lang="de-DE" dirty="0" smtClean="0"/>
              <a:t>Frauen</a:t>
            </a:r>
            <a:r>
              <a:rPr lang="de-DE" dirty="0"/>
              <a:t> | </a:t>
            </a:r>
            <a:r>
              <a:rPr lang="de-DE" dirty="0" smtClean="0"/>
              <a:t>Handlungsmöglichkeiten </a:t>
            </a:r>
            <a:r>
              <a:rPr lang="de-DE" dirty="0"/>
              <a:t>des ­</a:t>
            </a:r>
            <a:r>
              <a:rPr lang="de-DE" dirty="0" smtClean="0"/>
              <a:t>Betriebsrats</a:t>
            </a:r>
            <a:endParaRPr lang="de-DE" dirty="0"/>
          </a:p>
        </p:txBody>
      </p:sp>
      <p:sp>
        <p:nvSpPr>
          <p:cNvPr id="5" name="Shape 124"/>
          <p:cNvSpPr>
            <a:spLocks noGrp="1"/>
          </p:cNvSpPr>
          <p:nvPr>
            <p:ph type="title"/>
          </p:nvPr>
        </p:nvSpPr>
        <p:spPr>
          <a:xfrm>
            <a:off x="755576" y="476672"/>
            <a:ext cx="7579940" cy="1400324"/>
          </a:xfrm>
          <a:prstGeom prst="rect">
            <a:avLst/>
          </a:prstGeom>
        </p:spPr>
        <p:txBody>
          <a:bodyPr>
            <a:normAutofit/>
          </a:bodyPr>
          <a:lstStyle/>
          <a:p>
            <a:pPr defTabSz="332993">
              <a:lnSpc>
                <a:spcPct val="100000"/>
              </a:lnSpc>
              <a:defRPr sz="4560" b="1">
                <a:latin typeface="Helvetica"/>
                <a:ea typeface="Helvetica"/>
                <a:cs typeface="Helvetica"/>
                <a:sym typeface="Helvetica"/>
              </a:defRPr>
            </a:pPr>
            <a:r>
              <a:rPr lang="de-DE" sz="2800" dirty="0">
                <a:solidFill>
                  <a:schemeClr val="accent1"/>
                </a:solidFill>
                <a:cs typeface="Helvetica" panose="020B0604020202020204" pitchFamily="34" charset="0"/>
              </a:rPr>
              <a:t>§ 45 </a:t>
            </a:r>
            <a:br>
              <a:rPr lang="de-DE" sz="2800" dirty="0">
                <a:solidFill>
                  <a:schemeClr val="accent1"/>
                </a:solidFill>
                <a:cs typeface="Helvetica" panose="020B0604020202020204" pitchFamily="34" charset="0"/>
              </a:rPr>
            </a:br>
            <a:r>
              <a:rPr lang="de-DE" sz="2800" dirty="0">
                <a:solidFill>
                  <a:schemeClr val="accent1"/>
                </a:solidFill>
                <a:cs typeface="Helvetica" panose="020B0604020202020204" pitchFamily="34" charset="0"/>
              </a:rPr>
              <a:t>Themen der Betriebs- und Abteilungsversammlungen</a:t>
            </a:r>
            <a:endParaRPr sz="2800" b="1" dirty="0">
              <a:solidFill>
                <a:schemeClr val="accent1"/>
              </a:solidFill>
              <a:cs typeface="Helvetica" panose="020B0604020202020204" pitchFamily="34" charset="0"/>
            </a:endParaRPr>
          </a:p>
        </p:txBody>
      </p:sp>
    </p:spTree>
    <p:extLst>
      <p:ext uri="{BB962C8B-B14F-4D97-AF65-F5344CB8AC3E}">
        <p14:creationId xmlns:p14="http://schemas.microsoft.com/office/powerpoint/2010/main" val="1508068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Inhaltsplatzhalter 2"/>
          <p:cNvSpPr>
            <a:spLocks noGrp="1"/>
          </p:cNvSpPr>
          <p:nvPr>
            <p:ph idx="1"/>
          </p:nvPr>
        </p:nvSpPr>
        <p:spPr>
          <a:xfrm>
            <a:off x="755576" y="2060848"/>
            <a:ext cx="7886700" cy="3168352"/>
          </a:xfrm>
        </p:spPr>
        <p:txBody>
          <a:bodyPr/>
          <a:lstStyle/>
          <a:p>
            <a:pPr marL="0" indent="0" defTabSz="457200">
              <a:spcBef>
                <a:spcPts val="0"/>
              </a:spcBef>
              <a:buSzTx/>
              <a:buNone/>
              <a:defRPr sz="3500">
                <a:latin typeface="Helvetica"/>
                <a:ea typeface="Helvetica"/>
                <a:cs typeface="Helvetica"/>
                <a:sym typeface="Helvetica"/>
              </a:defRPr>
            </a:pPr>
            <a:r>
              <a:rPr lang="de-DE" sz="2000" b="1" dirty="0">
                <a:solidFill>
                  <a:schemeClr val="accent2"/>
                </a:solidFill>
                <a:latin typeface="Helvetica" pitchFamily="34" charset="0"/>
                <a:ea typeface="Helvetica"/>
                <a:cs typeface="Helvetica"/>
                <a:sym typeface="Helvetica"/>
              </a:rPr>
              <a:t>Das bedeutet für euch:</a:t>
            </a:r>
          </a:p>
          <a:p>
            <a:pPr marL="0" indent="0">
              <a:lnSpc>
                <a:spcPts val="2600"/>
              </a:lnSpc>
              <a:buNone/>
            </a:pPr>
            <a:r>
              <a:rPr lang="de-DE" sz="2000" dirty="0" err="1" smtClean="0">
                <a:latin typeface="Helvetica" pitchFamily="34" charset="0"/>
              </a:rPr>
              <a:t>Der_die</a:t>
            </a:r>
            <a:r>
              <a:rPr lang="de-DE" sz="2000" dirty="0" smtClean="0">
                <a:latin typeface="Helvetica" pitchFamily="34" charset="0"/>
              </a:rPr>
              <a:t> </a:t>
            </a:r>
            <a:r>
              <a:rPr lang="de-DE" sz="2000" dirty="0" err="1" smtClean="0">
                <a:latin typeface="Helvetica" pitchFamily="34" charset="0"/>
              </a:rPr>
              <a:t>Arbeitgeber_in</a:t>
            </a:r>
            <a:r>
              <a:rPr lang="de-DE" sz="2000" dirty="0" smtClean="0">
                <a:latin typeface="Helvetica" pitchFamily="34" charset="0"/>
              </a:rPr>
              <a:t> ist dazu berechtigt, über den Stand der Gleichstellung von Frauen und Männern im Betrieb zu berichten.</a:t>
            </a:r>
          </a:p>
          <a:p>
            <a:pPr marL="0" indent="0">
              <a:lnSpc>
                <a:spcPts val="2600"/>
              </a:lnSpc>
              <a:buNone/>
            </a:pPr>
            <a:endParaRPr lang="de-DE" sz="2000" dirty="0" smtClean="0"/>
          </a:p>
        </p:txBody>
      </p:sp>
      <p:sp>
        <p:nvSpPr>
          <p:cNvPr id="10244" name="Slide Number Placeholder 4"/>
          <p:cNvSpPr>
            <a:spLocks noGrp="1"/>
          </p:cNvSpPr>
          <p:nvPr>
            <p:ph type="sldNum" sz="quarter" idx="11"/>
          </p:nvPr>
        </p:nvSpPr>
        <p:spPr>
          <a:xfrm>
            <a:off x="6876256" y="6480000"/>
            <a:ext cx="1944216" cy="170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DGB" pitchFamily="34" charset="0"/>
                <a:cs typeface="Times New Roman" pitchFamily="18" charset="0"/>
              </a:defRPr>
            </a:lvl1pPr>
            <a:lvl2pPr marL="37931725" indent="-37474525">
              <a:spcBef>
                <a:spcPct val="20000"/>
              </a:spcBef>
              <a:buChar char="–"/>
              <a:defRPr>
                <a:solidFill>
                  <a:schemeClr val="tx1"/>
                </a:solidFill>
                <a:latin typeface="DGB" pitchFamily="34" charset="0"/>
                <a:cs typeface="Times New Roman" pitchFamily="18" charset="0"/>
              </a:defRPr>
            </a:lvl2pPr>
            <a:lvl3pPr marL="1143000" indent="-228600">
              <a:spcBef>
                <a:spcPct val="20000"/>
              </a:spcBef>
              <a:buChar char="•"/>
              <a:defRPr>
                <a:solidFill>
                  <a:schemeClr val="tx1"/>
                </a:solidFill>
                <a:latin typeface="DGB" pitchFamily="34" charset="0"/>
                <a:cs typeface="Times New Roman" pitchFamily="18" charset="0"/>
              </a:defRPr>
            </a:lvl3pPr>
            <a:lvl4pPr marL="1600200" indent="-228600">
              <a:spcBef>
                <a:spcPct val="20000"/>
              </a:spcBef>
              <a:buChar char="–"/>
              <a:defRPr>
                <a:solidFill>
                  <a:schemeClr val="tx1"/>
                </a:solidFill>
                <a:latin typeface="DGB" pitchFamily="34" charset="0"/>
                <a:cs typeface="Times New Roman" pitchFamily="18" charset="0"/>
              </a:defRPr>
            </a:lvl4pPr>
            <a:lvl5pPr marL="2057400" indent="-228600">
              <a:spcBef>
                <a:spcPct val="20000"/>
              </a:spcBef>
              <a:buChar char="»"/>
              <a:defRPr>
                <a:solidFill>
                  <a:schemeClr val="tx1"/>
                </a:solidFill>
                <a:latin typeface="DGB" pitchFamily="34" charset="0"/>
                <a:cs typeface="Times New Roman" pitchFamily="18" charset="0"/>
              </a:defRPr>
            </a:lvl5pPr>
            <a:lvl6pPr marL="25146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6pPr>
            <a:lvl7pPr marL="29718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7pPr>
            <a:lvl8pPr marL="34290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8pPr>
            <a:lvl9pPr marL="38862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9pPr>
          </a:lstStyle>
          <a:p>
            <a:pPr>
              <a:spcBef>
                <a:spcPct val="0"/>
              </a:spcBef>
              <a:buFontTx/>
              <a:buNone/>
            </a:pPr>
            <a:fld id="{664B11CD-F71B-45DD-A1BF-EE2587E73AA9}" type="slidenum">
              <a:rPr lang="de-DE" altLang="de-DE">
                <a:solidFill>
                  <a:schemeClr val="bg1"/>
                </a:solidFill>
              </a:rPr>
              <a:pPr>
                <a:spcBef>
                  <a:spcPct val="0"/>
                </a:spcBef>
                <a:buFontTx/>
                <a:buNone/>
              </a:pPr>
              <a:t>14</a:t>
            </a:fld>
            <a:endParaRPr lang="de-DE" altLang="de-DE" dirty="0">
              <a:solidFill>
                <a:schemeClr val="bg1"/>
              </a:solidFill>
            </a:endParaRPr>
          </a:p>
        </p:txBody>
      </p:sp>
      <p:sp>
        <p:nvSpPr>
          <p:cNvPr id="6" name="Rectangle 5"/>
          <p:cNvSpPr>
            <a:spLocks noGrp="1" noChangeArrowheads="1"/>
          </p:cNvSpPr>
          <p:nvPr>
            <p:ph type="ftr" sz="quarter" idx="10"/>
          </p:nvPr>
        </p:nvSpPr>
        <p:spPr>
          <a:xfrm>
            <a:off x="2843808" y="6516000"/>
            <a:ext cx="5400600" cy="144016"/>
          </a:xfrm>
          <a:ln/>
        </p:spPr>
        <p:txBody>
          <a:bodyPr/>
          <a:lstStyle>
            <a:lvl1pPr>
              <a:defRPr/>
            </a:lvl1pPr>
          </a:lstStyle>
          <a:p>
            <a:r>
              <a:rPr lang="de-DE" dirty="0"/>
              <a:t>Toolbox Wirtschaftliche Unabhängigkeit von </a:t>
            </a:r>
            <a:r>
              <a:rPr lang="de-DE" dirty="0" smtClean="0"/>
              <a:t>Frauen</a:t>
            </a:r>
            <a:r>
              <a:rPr lang="de-DE" dirty="0"/>
              <a:t> | </a:t>
            </a:r>
            <a:r>
              <a:rPr lang="de-DE" dirty="0" smtClean="0"/>
              <a:t>Handlungsmöglichkeiten </a:t>
            </a:r>
            <a:r>
              <a:rPr lang="de-DE" dirty="0"/>
              <a:t>des ­</a:t>
            </a:r>
            <a:r>
              <a:rPr lang="de-DE" dirty="0" smtClean="0"/>
              <a:t>Betriebsrats</a:t>
            </a:r>
            <a:endParaRPr lang="de-DE" dirty="0"/>
          </a:p>
        </p:txBody>
      </p:sp>
      <p:sp>
        <p:nvSpPr>
          <p:cNvPr id="5" name="Shape 124"/>
          <p:cNvSpPr>
            <a:spLocks noGrp="1"/>
          </p:cNvSpPr>
          <p:nvPr>
            <p:ph type="title"/>
          </p:nvPr>
        </p:nvSpPr>
        <p:spPr>
          <a:xfrm>
            <a:off x="755576" y="476672"/>
            <a:ext cx="7579940" cy="1400324"/>
          </a:xfrm>
          <a:prstGeom prst="rect">
            <a:avLst/>
          </a:prstGeom>
        </p:spPr>
        <p:txBody>
          <a:bodyPr>
            <a:normAutofit/>
          </a:bodyPr>
          <a:lstStyle/>
          <a:p>
            <a:pPr defTabSz="332993">
              <a:lnSpc>
                <a:spcPct val="100000"/>
              </a:lnSpc>
              <a:defRPr sz="4560" b="1">
                <a:latin typeface="Helvetica"/>
                <a:ea typeface="Helvetica"/>
                <a:cs typeface="Helvetica"/>
                <a:sym typeface="Helvetica"/>
              </a:defRPr>
            </a:pPr>
            <a:r>
              <a:rPr lang="de-DE" sz="2800" dirty="0">
                <a:solidFill>
                  <a:schemeClr val="accent1"/>
                </a:solidFill>
                <a:cs typeface="Helvetica" panose="020B0604020202020204" pitchFamily="34" charset="0"/>
              </a:rPr>
              <a:t>§ 43 Abs. 2</a:t>
            </a:r>
            <a:br>
              <a:rPr lang="de-DE" sz="2800" dirty="0">
                <a:solidFill>
                  <a:schemeClr val="accent1"/>
                </a:solidFill>
                <a:cs typeface="Helvetica" panose="020B0604020202020204" pitchFamily="34" charset="0"/>
              </a:rPr>
            </a:br>
            <a:r>
              <a:rPr lang="de-DE" sz="2800" dirty="0">
                <a:solidFill>
                  <a:schemeClr val="accent1"/>
                </a:solidFill>
                <a:cs typeface="Helvetica" panose="020B0604020202020204" pitchFamily="34" charset="0"/>
              </a:rPr>
              <a:t>Teilnahme- und Sprachrecht der </a:t>
            </a:r>
            <a:r>
              <a:rPr lang="de-DE" sz="2800" dirty="0" err="1">
                <a:solidFill>
                  <a:schemeClr val="accent1"/>
                </a:solidFill>
                <a:cs typeface="Helvetica" panose="020B0604020202020204" pitchFamily="34" charset="0"/>
              </a:rPr>
              <a:t>Arbeitgeber_in</a:t>
            </a:r>
            <a:endParaRPr sz="2800" b="1" dirty="0">
              <a:solidFill>
                <a:schemeClr val="accent1"/>
              </a:solidFill>
              <a:cs typeface="Helvetica" panose="020B0604020202020204" pitchFamily="34" charset="0"/>
            </a:endParaRPr>
          </a:p>
        </p:txBody>
      </p:sp>
    </p:spTree>
    <p:extLst>
      <p:ext uri="{BB962C8B-B14F-4D97-AF65-F5344CB8AC3E}">
        <p14:creationId xmlns:p14="http://schemas.microsoft.com/office/powerpoint/2010/main" val="2690975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Inhaltsplatzhalter 2"/>
          <p:cNvSpPr>
            <a:spLocks noGrp="1"/>
          </p:cNvSpPr>
          <p:nvPr>
            <p:ph idx="1"/>
          </p:nvPr>
        </p:nvSpPr>
        <p:spPr>
          <a:xfrm>
            <a:off x="755576" y="548680"/>
            <a:ext cx="7886700" cy="4464496"/>
          </a:xfrm>
        </p:spPr>
        <p:txBody>
          <a:bodyPr/>
          <a:lstStyle/>
          <a:p>
            <a:pPr marL="0" indent="0" defTabSz="457200">
              <a:buNone/>
              <a:defRPr sz="3500">
                <a:latin typeface="Helvetica"/>
                <a:ea typeface="Helvetica"/>
                <a:cs typeface="Helvetica"/>
                <a:sym typeface="Helvetica"/>
              </a:defRPr>
            </a:pPr>
            <a:r>
              <a:rPr lang="de-DE" sz="2400" dirty="0">
                <a:latin typeface="Helvetica" pitchFamily="34" charset="0"/>
              </a:rPr>
              <a:t>Gemäß § 80 Abs. 1 </a:t>
            </a:r>
            <a:r>
              <a:rPr lang="de-DE" sz="2400" dirty="0" smtClean="0">
                <a:latin typeface="Helvetica" pitchFamily="34" charset="0"/>
              </a:rPr>
              <a:t>Betriebsverfassungsgesetz (BetrVG</a:t>
            </a:r>
            <a:r>
              <a:rPr lang="de-DE" sz="2400" dirty="0">
                <a:latin typeface="Helvetica" pitchFamily="34" charset="0"/>
              </a:rPr>
              <a:t>) gehört es zu den </a:t>
            </a:r>
            <a:r>
              <a:rPr lang="de-DE" sz="2400" b="1" dirty="0">
                <a:solidFill>
                  <a:schemeClr val="accent1"/>
                </a:solidFill>
                <a:latin typeface="Helvetica" pitchFamily="34" charset="0"/>
              </a:rPr>
              <a:t>Aufgaben des Betriebsrats, die tatsächliche Gleichstellung von Frauen und Männern durchzusetzen </a:t>
            </a:r>
            <a:r>
              <a:rPr lang="de-DE" sz="2400" dirty="0">
                <a:latin typeface="Helvetica" pitchFamily="34" charset="0"/>
              </a:rPr>
              <a:t>sowie nach Abs. 2 die Vereinbarkeit von Familie und Erwerbstätigkeit zu fördern.</a:t>
            </a:r>
          </a:p>
          <a:p>
            <a:pPr marL="0" indent="0" defTabSz="457200">
              <a:buNone/>
              <a:defRPr sz="3500">
                <a:latin typeface="Helvetica"/>
                <a:ea typeface="Helvetica"/>
                <a:cs typeface="Helvetica"/>
                <a:sym typeface="Helvetica"/>
              </a:defRPr>
            </a:pPr>
            <a:endParaRPr lang="de-DE" sz="2400" dirty="0">
              <a:latin typeface="Helvetica" pitchFamily="34" charset="0"/>
            </a:endParaRPr>
          </a:p>
          <a:p>
            <a:pPr marL="0" indent="0" defTabSz="457200">
              <a:buNone/>
              <a:defRPr sz="3500">
                <a:latin typeface="Helvetica"/>
                <a:ea typeface="Helvetica"/>
                <a:cs typeface="Helvetica"/>
                <a:sym typeface="Helvetica"/>
              </a:defRPr>
            </a:pPr>
            <a:r>
              <a:rPr lang="de-DE" sz="2400" dirty="0">
                <a:latin typeface="Helvetica" pitchFamily="34" charset="0"/>
              </a:rPr>
              <a:t>Hierzu stehen dem Betriebsrat diverse Instrumente aus dem BetrVG zur Verfügung</a:t>
            </a:r>
            <a:endParaRPr lang="de-DE" altLang="de-DE" sz="2400" dirty="0">
              <a:latin typeface="Helvetica" pitchFamily="34" charset="0"/>
            </a:endParaRPr>
          </a:p>
        </p:txBody>
      </p:sp>
      <p:sp>
        <p:nvSpPr>
          <p:cNvPr id="10244" name="Slide Number Placeholder 4"/>
          <p:cNvSpPr>
            <a:spLocks noGrp="1"/>
          </p:cNvSpPr>
          <p:nvPr>
            <p:ph type="sldNum" sz="quarter" idx="11"/>
          </p:nvPr>
        </p:nvSpPr>
        <p:spPr>
          <a:xfrm>
            <a:off x="6876256" y="6480000"/>
            <a:ext cx="1944216" cy="170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DGB" pitchFamily="34" charset="0"/>
                <a:cs typeface="Times New Roman" pitchFamily="18" charset="0"/>
              </a:defRPr>
            </a:lvl1pPr>
            <a:lvl2pPr marL="37931725" indent="-37474525">
              <a:spcBef>
                <a:spcPct val="20000"/>
              </a:spcBef>
              <a:buChar char="–"/>
              <a:defRPr>
                <a:solidFill>
                  <a:schemeClr val="tx1"/>
                </a:solidFill>
                <a:latin typeface="DGB" pitchFamily="34" charset="0"/>
                <a:cs typeface="Times New Roman" pitchFamily="18" charset="0"/>
              </a:defRPr>
            </a:lvl2pPr>
            <a:lvl3pPr marL="1143000" indent="-228600">
              <a:spcBef>
                <a:spcPct val="20000"/>
              </a:spcBef>
              <a:buChar char="•"/>
              <a:defRPr>
                <a:solidFill>
                  <a:schemeClr val="tx1"/>
                </a:solidFill>
                <a:latin typeface="DGB" pitchFamily="34" charset="0"/>
                <a:cs typeface="Times New Roman" pitchFamily="18" charset="0"/>
              </a:defRPr>
            </a:lvl3pPr>
            <a:lvl4pPr marL="1600200" indent="-228600">
              <a:spcBef>
                <a:spcPct val="20000"/>
              </a:spcBef>
              <a:buChar char="–"/>
              <a:defRPr>
                <a:solidFill>
                  <a:schemeClr val="tx1"/>
                </a:solidFill>
                <a:latin typeface="DGB" pitchFamily="34" charset="0"/>
                <a:cs typeface="Times New Roman" pitchFamily="18" charset="0"/>
              </a:defRPr>
            </a:lvl4pPr>
            <a:lvl5pPr marL="2057400" indent="-228600">
              <a:spcBef>
                <a:spcPct val="20000"/>
              </a:spcBef>
              <a:buChar char="»"/>
              <a:defRPr>
                <a:solidFill>
                  <a:schemeClr val="tx1"/>
                </a:solidFill>
                <a:latin typeface="DGB" pitchFamily="34" charset="0"/>
                <a:cs typeface="Times New Roman" pitchFamily="18" charset="0"/>
              </a:defRPr>
            </a:lvl5pPr>
            <a:lvl6pPr marL="25146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6pPr>
            <a:lvl7pPr marL="29718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7pPr>
            <a:lvl8pPr marL="34290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8pPr>
            <a:lvl9pPr marL="38862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9pPr>
          </a:lstStyle>
          <a:p>
            <a:pPr>
              <a:spcBef>
                <a:spcPct val="0"/>
              </a:spcBef>
              <a:buFontTx/>
              <a:buNone/>
            </a:pPr>
            <a:fld id="{664B11CD-F71B-45DD-A1BF-EE2587E73AA9}" type="slidenum">
              <a:rPr lang="de-DE" altLang="de-DE">
                <a:solidFill>
                  <a:schemeClr val="bg1"/>
                </a:solidFill>
              </a:rPr>
              <a:pPr>
                <a:spcBef>
                  <a:spcPct val="0"/>
                </a:spcBef>
                <a:buFontTx/>
                <a:buNone/>
              </a:pPr>
              <a:t>2</a:t>
            </a:fld>
            <a:endParaRPr lang="de-DE" altLang="de-DE" dirty="0">
              <a:solidFill>
                <a:schemeClr val="bg1"/>
              </a:solidFill>
            </a:endParaRPr>
          </a:p>
        </p:txBody>
      </p:sp>
      <p:sp>
        <p:nvSpPr>
          <p:cNvPr id="6" name="Rectangle 5"/>
          <p:cNvSpPr>
            <a:spLocks noGrp="1" noChangeArrowheads="1"/>
          </p:cNvSpPr>
          <p:nvPr>
            <p:ph type="ftr" sz="quarter" idx="10"/>
          </p:nvPr>
        </p:nvSpPr>
        <p:spPr>
          <a:xfrm>
            <a:off x="2843808" y="6516000"/>
            <a:ext cx="5400600" cy="144016"/>
          </a:xfrm>
          <a:ln/>
        </p:spPr>
        <p:txBody>
          <a:bodyPr/>
          <a:lstStyle>
            <a:lvl1pPr>
              <a:defRPr/>
            </a:lvl1pPr>
          </a:lstStyle>
          <a:p>
            <a:r>
              <a:rPr lang="de-DE" dirty="0">
                <a:latin typeface="+mn-lt"/>
              </a:rPr>
              <a:t>Toolbox Wirtschaftliche Unabhängigkeit von </a:t>
            </a:r>
            <a:r>
              <a:rPr lang="de-DE" dirty="0" smtClean="0">
                <a:latin typeface="+mn-lt"/>
              </a:rPr>
              <a:t>Frauen</a:t>
            </a:r>
            <a:r>
              <a:rPr lang="de-DE" dirty="0">
                <a:latin typeface="+mn-lt"/>
              </a:rPr>
              <a:t> | </a:t>
            </a:r>
            <a:r>
              <a:rPr lang="de-DE" dirty="0" smtClean="0">
                <a:latin typeface="+mn-lt"/>
              </a:rPr>
              <a:t>Handlungsmöglichkeiten </a:t>
            </a:r>
            <a:r>
              <a:rPr lang="de-DE" dirty="0">
                <a:latin typeface="+mn-lt"/>
              </a:rPr>
              <a:t>des ­</a:t>
            </a:r>
            <a:r>
              <a:rPr lang="de-DE" dirty="0" smtClean="0">
                <a:latin typeface="+mn-lt"/>
              </a:rPr>
              <a:t>Betriebsrats</a:t>
            </a:r>
            <a:endParaRPr lang="de-DE"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Inhaltsplatzhalter 2"/>
          <p:cNvSpPr>
            <a:spLocks noGrp="1"/>
          </p:cNvSpPr>
          <p:nvPr>
            <p:ph idx="1"/>
          </p:nvPr>
        </p:nvSpPr>
        <p:spPr>
          <a:xfrm>
            <a:off x="755576" y="2060848"/>
            <a:ext cx="7886700" cy="3168352"/>
          </a:xfrm>
        </p:spPr>
        <p:txBody>
          <a:bodyPr/>
          <a:lstStyle/>
          <a:p>
            <a:pPr marL="0" indent="0" defTabSz="457200">
              <a:spcBef>
                <a:spcPts val="0"/>
              </a:spcBef>
              <a:buSzTx/>
              <a:buNone/>
              <a:defRPr sz="3500">
                <a:latin typeface="Helvetica"/>
                <a:ea typeface="Helvetica"/>
                <a:cs typeface="Helvetica"/>
                <a:sym typeface="Helvetica"/>
              </a:defRPr>
            </a:pPr>
            <a:r>
              <a:rPr lang="de-DE" sz="2000" b="1" dirty="0">
                <a:solidFill>
                  <a:schemeClr val="accent2"/>
                </a:solidFill>
                <a:latin typeface="Helvetica" pitchFamily="34" charset="0"/>
              </a:rPr>
              <a:t>Das bedeutet für euch:</a:t>
            </a:r>
          </a:p>
          <a:p>
            <a:pPr marL="0" indent="0" defTabSz="457200">
              <a:lnSpc>
                <a:spcPts val="2600"/>
              </a:lnSpc>
              <a:spcBef>
                <a:spcPts val="600"/>
              </a:spcBef>
              <a:buSzTx/>
              <a:buNone/>
              <a:defRPr sz="3500">
                <a:latin typeface="Helvetica"/>
                <a:ea typeface="Helvetica"/>
                <a:cs typeface="Helvetica"/>
                <a:sym typeface="Helvetica"/>
              </a:defRPr>
            </a:pPr>
            <a:r>
              <a:rPr lang="de-DE" sz="2000" dirty="0">
                <a:latin typeface="Helvetica" pitchFamily="34" charset="0"/>
              </a:rPr>
              <a:t>Über den Abschluss einer entsprechenden </a:t>
            </a:r>
            <a:r>
              <a:rPr lang="de-DE" sz="2000" dirty="0" smtClean="0">
                <a:latin typeface="Helvetica" pitchFamily="34" charset="0"/>
              </a:rPr>
              <a:t>Betriebsvereinbarung </a:t>
            </a:r>
            <a:br>
              <a:rPr lang="de-DE" sz="2000" dirty="0" smtClean="0">
                <a:latin typeface="Helvetica" pitchFamily="34" charset="0"/>
              </a:rPr>
            </a:br>
            <a:r>
              <a:rPr lang="de-DE" sz="2000" dirty="0" smtClean="0">
                <a:latin typeface="Helvetica" pitchFamily="34" charset="0"/>
              </a:rPr>
              <a:t>(</a:t>
            </a:r>
            <a:r>
              <a:rPr lang="de-DE" sz="2000" dirty="0">
                <a:latin typeface="Helvetica" pitchFamily="34" charset="0"/>
              </a:rPr>
              <a:t>vgl. § 77 Abs.1, 2) könnte der Freiraum für eine aktive Teilnahme am Familienleben beider Elternteile erweitert werden. </a:t>
            </a:r>
            <a:endParaRPr lang="de-DE" sz="2000" dirty="0" smtClean="0">
              <a:latin typeface="Helvetica" pitchFamily="34" charset="0"/>
            </a:endParaRPr>
          </a:p>
          <a:p>
            <a:pPr marL="0" indent="0" defTabSz="457200">
              <a:lnSpc>
                <a:spcPts val="2600"/>
              </a:lnSpc>
              <a:spcBef>
                <a:spcPts val="600"/>
              </a:spcBef>
              <a:buSzTx/>
              <a:buNone/>
              <a:defRPr sz="3500">
                <a:latin typeface="Helvetica"/>
                <a:ea typeface="Helvetica"/>
                <a:cs typeface="Helvetica"/>
                <a:sym typeface="Helvetica"/>
              </a:defRPr>
            </a:pPr>
            <a:r>
              <a:rPr lang="de-DE" sz="2000" dirty="0" smtClean="0">
                <a:latin typeface="Helvetica" pitchFamily="34" charset="0"/>
              </a:rPr>
              <a:t>Denkbar </a:t>
            </a:r>
            <a:r>
              <a:rPr lang="de-DE" sz="2000" dirty="0">
                <a:latin typeface="Helvetica" pitchFamily="34" charset="0"/>
              </a:rPr>
              <a:t>ist z. B. eine Betriebsvereinbarung zur „Familienzeit", mit der die gesetzliche Elternzeit um ein weiteres Jahr verlängert wird. Da es inzwischen einige Tarifverträge zu diesem Thema gibt, ist es wichtig, den Tarifvorbehalt aus § 77 Abs. 3 zu beachten.</a:t>
            </a:r>
          </a:p>
        </p:txBody>
      </p:sp>
      <p:sp>
        <p:nvSpPr>
          <p:cNvPr id="10244" name="Slide Number Placeholder 4"/>
          <p:cNvSpPr>
            <a:spLocks noGrp="1"/>
          </p:cNvSpPr>
          <p:nvPr>
            <p:ph type="sldNum" sz="quarter" idx="11"/>
          </p:nvPr>
        </p:nvSpPr>
        <p:spPr>
          <a:xfrm>
            <a:off x="6876256" y="6480000"/>
            <a:ext cx="1944216" cy="170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DGB" pitchFamily="34" charset="0"/>
                <a:cs typeface="Times New Roman" pitchFamily="18" charset="0"/>
              </a:defRPr>
            </a:lvl1pPr>
            <a:lvl2pPr marL="37931725" indent="-37474525">
              <a:spcBef>
                <a:spcPct val="20000"/>
              </a:spcBef>
              <a:buChar char="–"/>
              <a:defRPr>
                <a:solidFill>
                  <a:schemeClr val="tx1"/>
                </a:solidFill>
                <a:latin typeface="DGB" pitchFamily="34" charset="0"/>
                <a:cs typeface="Times New Roman" pitchFamily="18" charset="0"/>
              </a:defRPr>
            </a:lvl2pPr>
            <a:lvl3pPr marL="1143000" indent="-228600">
              <a:spcBef>
                <a:spcPct val="20000"/>
              </a:spcBef>
              <a:buChar char="•"/>
              <a:defRPr>
                <a:solidFill>
                  <a:schemeClr val="tx1"/>
                </a:solidFill>
                <a:latin typeface="DGB" pitchFamily="34" charset="0"/>
                <a:cs typeface="Times New Roman" pitchFamily="18" charset="0"/>
              </a:defRPr>
            </a:lvl3pPr>
            <a:lvl4pPr marL="1600200" indent="-228600">
              <a:spcBef>
                <a:spcPct val="20000"/>
              </a:spcBef>
              <a:buChar char="–"/>
              <a:defRPr>
                <a:solidFill>
                  <a:schemeClr val="tx1"/>
                </a:solidFill>
                <a:latin typeface="DGB" pitchFamily="34" charset="0"/>
                <a:cs typeface="Times New Roman" pitchFamily="18" charset="0"/>
              </a:defRPr>
            </a:lvl4pPr>
            <a:lvl5pPr marL="2057400" indent="-228600">
              <a:spcBef>
                <a:spcPct val="20000"/>
              </a:spcBef>
              <a:buChar char="»"/>
              <a:defRPr>
                <a:solidFill>
                  <a:schemeClr val="tx1"/>
                </a:solidFill>
                <a:latin typeface="DGB" pitchFamily="34" charset="0"/>
                <a:cs typeface="Times New Roman" pitchFamily="18" charset="0"/>
              </a:defRPr>
            </a:lvl5pPr>
            <a:lvl6pPr marL="25146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6pPr>
            <a:lvl7pPr marL="29718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7pPr>
            <a:lvl8pPr marL="34290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8pPr>
            <a:lvl9pPr marL="38862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9pPr>
          </a:lstStyle>
          <a:p>
            <a:pPr>
              <a:spcBef>
                <a:spcPct val="0"/>
              </a:spcBef>
              <a:buFontTx/>
              <a:buNone/>
            </a:pPr>
            <a:fld id="{664B11CD-F71B-45DD-A1BF-EE2587E73AA9}" type="slidenum">
              <a:rPr lang="de-DE" altLang="de-DE">
                <a:solidFill>
                  <a:schemeClr val="bg1"/>
                </a:solidFill>
              </a:rPr>
              <a:pPr>
                <a:spcBef>
                  <a:spcPct val="0"/>
                </a:spcBef>
                <a:buFontTx/>
                <a:buNone/>
              </a:pPr>
              <a:t>3</a:t>
            </a:fld>
            <a:endParaRPr lang="de-DE" altLang="de-DE" dirty="0">
              <a:solidFill>
                <a:schemeClr val="bg1"/>
              </a:solidFill>
            </a:endParaRPr>
          </a:p>
        </p:txBody>
      </p:sp>
      <p:sp>
        <p:nvSpPr>
          <p:cNvPr id="6" name="Rectangle 5"/>
          <p:cNvSpPr>
            <a:spLocks noGrp="1" noChangeArrowheads="1"/>
          </p:cNvSpPr>
          <p:nvPr>
            <p:ph type="ftr" sz="quarter" idx="10"/>
          </p:nvPr>
        </p:nvSpPr>
        <p:spPr>
          <a:xfrm>
            <a:off x="2843808" y="6516000"/>
            <a:ext cx="5400600" cy="144016"/>
          </a:xfrm>
          <a:ln/>
        </p:spPr>
        <p:txBody>
          <a:bodyPr/>
          <a:lstStyle>
            <a:lvl1pPr>
              <a:defRPr/>
            </a:lvl1pPr>
          </a:lstStyle>
          <a:p>
            <a:r>
              <a:rPr lang="de-DE" dirty="0">
                <a:latin typeface="+mn-lt"/>
              </a:rPr>
              <a:t>Toolbox Wirtschaftliche Unabhängigkeit von </a:t>
            </a:r>
            <a:r>
              <a:rPr lang="de-DE" dirty="0" smtClean="0">
                <a:latin typeface="+mn-lt"/>
              </a:rPr>
              <a:t>Frauen</a:t>
            </a:r>
            <a:r>
              <a:rPr lang="de-DE" dirty="0">
                <a:latin typeface="+mn-lt"/>
              </a:rPr>
              <a:t> | </a:t>
            </a:r>
            <a:r>
              <a:rPr lang="de-DE" dirty="0" smtClean="0">
                <a:latin typeface="+mn-lt"/>
              </a:rPr>
              <a:t>Handlungsmöglichkeiten </a:t>
            </a:r>
            <a:r>
              <a:rPr lang="de-DE" dirty="0">
                <a:latin typeface="+mn-lt"/>
              </a:rPr>
              <a:t>des ­</a:t>
            </a:r>
            <a:r>
              <a:rPr lang="de-DE" dirty="0" smtClean="0">
                <a:latin typeface="+mn-lt"/>
              </a:rPr>
              <a:t>Betriebsrats</a:t>
            </a:r>
            <a:endParaRPr lang="de-DE" dirty="0">
              <a:latin typeface="+mn-lt"/>
            </a:endParaRPr>
          </a:p>
        </p:txBody>
      </p:sp>
      <p:sp>
        <p:nvSpPr>
          <p:cNvPr id="5" name="Shape 124"/>
          <p:cNvSpPr>
            <a:spLocks noGrp="1"/>
          </p:cNvSpPr>
          <p:nvPr>
            <p:ph type="title"/>
          </p:nvPr>
        </p:nvSpPr>
        <p:spPr>
          <a:xfrm>
            <a:off x="755576" y="476672"/>
            <a:ext cx="7579940" cy="1400324"/>
          </a:xfrm>
          <a:prstGeom prst="rect">
            <a:avLst/>
          </a:prstGeom>
        </p:spPr>
        <p:txBody>
          <a:bodyPr>
            <a:normAutofit/>
          </a:bodyPr>
          <a:lstStyle/>
          <a:p>
            <a:pPr defTabSz="332993">
              <a:lnSpc>
                <a:spcPct val="100000"/>
              </a:lnSpc>
              <a:defRPr sz="4560" b="1">
                <a:latin typeface="Helvetica"/>
                <a:ea typeface="Helvetica"/>
                <a:cs typeface="Helvetica"/>
                <a:sym typeface="Helvetica"/>
              </a:defRPr>
            </a:pPr>
            <a:r>
              <a:rPr sz="2800" dirty="0">
                <a:solidFill>
                  <a:schemeClr val="accent1"/>
                </a:solidFill>
                <a:latin typeface="Helvetica" pitchFamily="34" charset="0"/>
                <a:cs typeface="Helvetica" panose="020B0604020202020204" pitchFamily="34" charset="0"/>
              </a:rPr>
              <a:t>§ 80 Abs. 1 </a:t>
            </a:r>
            <a:r>
              <a:rPr sz="2800" dirty="0" err="1">
                <a:solidFill>
                  <a:schemeClr val="accent1"/>
                </a:solidFill>
                <a:latin typeface="Helvetica" pitchFamily="34" charset="0"/>
                <a:cs typeface="Helvetica" panose="020B0604020202020204" pitchFamily="34" charset="0"/>
              </a:rPr>
              <a:t>Nr</a:t>
            </a:r>
            <a:r>
              <a:rPr sz="2800" dirty="0">
                <a:solidFill>
                  <a:schemeClr val="accent1"/>
                </a:solidFill>
                <a:latin typeface="Helvetica" pitchFamily="34" charset="0"/>
                <a:cs typeface="Helvetica" panose="020B0604020202020204" pitchFamily="34" charset="0"/>
              </a:rPr>
              <a:t>. </a:t>
            </a:r>
            <a:r>
              <a:rPr sz="2800" dirty="0" smtClean="0">
                <a:solidFill>
                  <a:schemeClr val="accent1"/>
                </a:solidFill>
                <a:latin typeface="Helvetica" pitchFamily="34" charset="0"/>
                <a:cs typeface="Helvetica" panose="020B0604020202020204" pitchFamily="34" charset="0"/>
              </a:rPr>
              <a:t>2b</a:t>
            </a:r>
            <a:r>
              <a:rPr sz="2800" dirty="0">
                <a:solidFill>
                  <a:schemeClr val="accent1"/>
                </a:solidFill>
                <a:latin typeface="Helvetica" pitchFamily="34" charset="0"/>
                <a:cs typeface="Helvetica" panose="020B0604020202020204" pitchFamily="34" charset="0"/>
              </a:rPr>
              <a:t>: </a:t>
            </a:r>
          </a:p>
          <a:p>
            <a:pPr defTabSz="332993">
              <a:lnSpc>
                <a:spcPct val="100000"/>
              </a:lnSpc>
              <a:defRPr sz="4560"/>
            </a:pPr>
            <a:r>
              <a:rPr sz="2800" b="1" dirty="0" err="1">
                <a:solidFill>
                  <a:schemeClr val="accent1"/>
                </a:solidFill>
                <a:latin typeface="Helvetica" pitchFamily="34" charset="0"/>
                <a:cs typeface="Helvetica" panose="020B0604020202020204" pitchFamily="34" charset="0"/>
              </a:rPr>
              <a:t>Förderung</a:t>
            </a:r>
            <a:r>
              <a:rPr sz="2800" b="1" dirty="0">
                <a:solidFill>
                  <a:schemeClr val="accent1"/>
                </a:solidFill>
                <a:latin typeface="Helvetica" pitchFamily="34" charset="0"/>
                <a:cs typeface="Helvetica" panose="020B0604020202020204" pitchFamily="34" charset="0"/>
              </a:rPr>
              <a:t> der </a:t>
            </a:r>
            <a:r>
              <a:rPr sz="2800" b="1" dirty="0" err="1">
                <a:solidFill>
                  <a:schemeClr val="accent1"/>
                </a:solidFill>
                <a:latin typeface="Helvetica" pitchFamily="34" charset="0"/>
                <a:cs typeface="Helvetica" panose="020B0604020202020204" pitchFamily="34" charset="0"/>
              </a:rPr>
              <a:t>Vereinbarkeit</a:t>
            </a:r>
            <a:r>
              <a:rPr sz="2800" b="1" dirty="0">
                <a:solidFill>
                  <a:schemeClr val="accent1"/>
                </a:solidFill>
                <a:latin typeface="Helvetica" pitchFamily="34" charset="0"/>
                <a:cs typeface="Helvetica" panose="020B0604020202020204" pitchFamily="34" charset="0"/>
              </a:rPr>
              <a:t> von </a:t>
            </a:r>
            <a:r>
              <a:rPr sz="2800" b="1" dirty="0" err="1">
                <a:solidFill>
                  <a:schemeClr val="accent1"/>
                </a:solidFill>
                <a:latin typeface="Helvetica" pitchFamily="34" charset="0"/>
                <a:cs typeface="Helvetica" panose="020B0604020202020204" pitchFamily="34" charset="0"/>
              </a:rPr>
              <a:t>Familie</a:t>
            </a:r>
            <a:r>
              <a:rPr sz="2800" b="1" dirty="0">
                <a:solidFill>
                  <a:schemeClr val="accent1"/>
                </a:solidFill>
                <a:latin typeface="Helvetica" pitchFamily="34" charset="0"/>
                <a:cs typeface="Helvetica" panose="020B0604020202020204" pitchFamily="34" charset="0"/>
              </a:rPr>
              <a:t> und </a:t>
            </a:r>
            <a:r>
              <a:rPr sz="2800" b="1" dirty="0" err="1">
                <a:solidFill>
                  <a:schemeClr val="accent1"/>
                </a:solidFill>
                <a:latin typeface="Helvetica" pitchFamily="34" charset="0"/>
                <a:cs typeface="Helvetica" panose="020B0604020202020204" pitchFamily="34" charset="0"/>
              </a:rPr>
              <a:t>Erwerbstätigkeit</a:t>
            </a:r>
            <a:endParaRPr sz="2800" b="1" dirty="0">
              <a:solidFill>
                <a:schemeClr val="accent1"/>
              </a:solidFill>
              <a:latin typeface="Helvetica" pitchFamily="34" charset="0"/>
              <a:cs typeface="Helvetica" panose="020B0604020202020204" pitchFamily="34" charset="0"/>
            </a:endParaRPr>
          </a:p>
        </p:txBody>
      </p:sp>
    </p:spTree>
    <p:extLst>
      <p:ext uri="{BB962C8B-B14F-4D97-AF65-F5344CB8AC3E}">
        <p14:creationId xmlns:p14="http://schemas.microsoft.com/office/powerpoint/2010/main" val="3577025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Inhaltsplatzhalter 2"/>
          <p:cNvSpPr>
            <a:spLocks noGrp="1"/>
          </p:cNvSpPr>
          <p:nvPr>
            <p:ph idx="1"/>
          </p:nvPr>
        </p:nvSpPr>
        <p:spPr>
          <a:xfrm>
            <a:off x="755576" y="2060848"/>
            <a:ext cx="7886700" cy="3168352"/>
          </a:xfrm>
        </p:spPr>
        <p:txBody>
          <a:bodyPr/>
          <a:lstStyle/>
          <a:p>
            <a:pPr marL="0" indent="0" defTabSz="457200">
              <a:spcBef>
                <a:spcPts val="0"/>
              </a:spcBef>
              <a:buSzTx/>
              <a:buNone/>
              <a:defRPr sz="3500">
                <a:latin typeface="Helvetica"/>
                <a:ea typeface="Helvetica"/>
                <a:cs typeface="Helvetica"/>
                <a:sym typeface="Helvetica"/>
              </a:defRPr>
            </a:pPr>
            <a:r>
              <a:rPr lang="de-DE" sz="2000" b="1" dirty="0">
                <a:solidFill>
                  <a:schemeClr val="accent2"/>
                </a:solidFill>
                <a:latin typeface="Helvetica" pitchFamily="34" charset="0"/>
                <a:ea typeface="Helvetica"/>
                <a:cs typeface="Helvetica"/>
                <a:sym typeface="Helvetica"/>
              </a:rPr>
              <a:t>Das bedeutet für euch:</a:t>
            </a:r>
          </a:p>
          <a:p>
            <a:pPr marL="0" indent="0">
              <a:lnSpc>
                <a:spcPts val="2600"/>
              </a:lnSpc>
              <a:spcBef>
                <a:spcPts val="600"/>
              </a:spcBef>
              <a:buNone/>
            </a:pPr>
            <a:r>
              <a:rPr lang="de-DE" sz="2000" dirty="0" smtClean="0">
                <a:latin typeface="Helvetica" pitchFamily="34" charset="0"/>
              </a:rPr>
              <a:t>Der Betriebsrat bzw. der Betriebsausschuss hat ein Einsichtsrecht in die Liste der Bruttolöhne und -gehälter. Auf diese Weise kann er sich über geschlechtsspezifische Entlohnung informieren. </a:t>
            </a:r>
            <a:endParaRPr lang="de-DE" sz="2000" dirty="0">
              <a:latin typeface="Helvetica" pitchFamily="34" charset="0"/>
            </a:endParaRPr>
          </a:p>
        </p:txBody>
      </p:sp>
      <p:sp>
        <p:nvSpPr>
          <p:cNvPr id="10244" name="Slide Number Placeholder 4"/>
          <p:cNvSpPr>
            <a:spLocks noGrp="1"/>
          </p:cNvSpPr>
          <p:nvPr>
            <p:ph type="sldNum" sz="quarter" idx="11"/>
          </p:nvPr>
        </p:nvSpPr>
        <p:spPr>
          <a:xfrm>
            <a:off x="6876256" y="6480000"/>
            <a:ext cx="1944216" cy="170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DGB" pitchFamily="34" charset="0"/>
                <a:cs typeface="Times New Roman" pitchFamily="18" charset="0"/>
              </a:defRPr>
            </a:lvl1pPr>
            <a:lvl2pPr marL="37931725" indent="-37474525">
              <a:spcBef>
                <a:spcPct val="20000"/>
              </a:spcBef>
              <a:buChar char="–"/>
              <a:defRPr>
                <a:solidFill>
                  <a:schemeClr val="tx1"/>
                </a:solidFill>
                <a:latin typeface="DGB" pitchFamily="34" charset="0"/>
                <a:cs typeface="Times New Roman" pitchFamily="18" charset="0"/>
              </a:defRPr>
            </a:lvl2pPr>
            <a:lvl3pPr marL="1143000" indent="-228600">
              <a:spcBef>
                <a:spcPct val="20000"/>
              </a:spcBef>
              <a:buChar char="•"/>
              <a:defRPr>
                <a:solidFill>
                  <a:schemeClr val="tx1"/>
                </a:solidFill>
                <a:latin typeface="DGB" pitchFamily="34" charset="0"/>
                <a:cs typeface="Times New Roman" pitchFamily="18" charset="0"/>
              </a:defRPr>
            </a:lvl3pPr>
            <a:lvl4pPr marL="1600200" indent="-228600">
              <a:spcBef>
                <a:spcPct val="20000"/>
              </a:spcBef>
              <a:buChar char="–"/>
              <a:defRPr>
                <a:solidFill>
                  <a:schemeClr val="tx1"/>
                </a:solidFill>
                <a:latin typeface="DGB" pitchFamily="34" charset="0"/>
                <a:cs typeface="Times New Roman" pitchFamily="18" charset="0"/>
              </a:defRPr>
            </a:lvl4pPr>
            <a:lvl5pPr marL="2057400" indent="-228600">
              <a:spcBef>
                <a:spcPct val="20000"/>
              </a:spcBef>
              <a:buChar char="»"/>
              <a:defRPr>
                <a:solidFill>
                  <a:schemeClr val="tx1"/>
                </a:solidFill>
                <a:latin typeface="DGB" pitchFamily="34" charset="0"/>
                <a:cs typeface="Times New Roman" pitchFamily="18" charset="0"/>
              </a:defRPr>
            </a:lvl5pPr>
            <a:lvl6pPr marL="25146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6pPr>
            <a:lvl7pPr marL="29718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7pPr>
            <a:lvl8pPr marL="34290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8pPr>
            <a:lvl9pPr marL="38862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9pPr>
          </a:lstStyle>
          <a:p>
            <a:pPr>
              <a:spcBef>
                <a:spcPct val="0"/>
              </a:spcBef>
              <a:buFontTx/>
              <a:buNone/>
            </a:pPr>
            <a:fld id="{664B11CD-F71B-45DD-A1BF-EE2587E73AA9}" type="slidenum">
              <a:rPr lang="de-DE" altLang="de-DE">
                <a:solidFill>
                  <a:schemeClr val="bg1"/>
                </a:solidFill>
              </a:rPr>
              <a:pPr>
                <a:spcBef>
                  <a:spcPct val="0"/>
                </a:spcBef>
                <a:buFontTx/>
                <a:buNone/>
              </a:pPr>
              <a:t>4</a:t>
            </a:fld>
            <a:endParaRPr lang="de-DE" altLang="de-DE" dirty="0">
              <a:solidFill>
                <a:schemeClr val="bg1"/>
              </a:solidFill>
            </a:endParaRPr>
          </a:p>
        </p:txBody>
      </p:sp>
      <p:sp>
        <p:nvSpPr>
          <p:cNvPr id="6" name="Rectangle 5"/>
          <p:cNvSpPr>
            <a:spLocks noGrp="1" noChangeArrowheads="1"/>
          </p:cNvSpPr>
          <p:nvPr>
            <p:ph type="ftr" sz="quarter" idx="10"/>
          </p:nvPr>
        </p:nvSpPr>
        <p:spPr>
          <a:xfrm>
            <a:off x="2843808" y="6516000"/>
            <a:ext cx="5400600" cy="144016"/>
          </a:xfrm>
          <a:ln/>
        </p:spPr>
        <p:txBody>
          <a:bodyPr/>
          <a:lstStyle>
            <a:lvl1pPr>
              <a:defRPr/>
            </a:lvl1pPr>
          </a:lstStyle>
          <a:p>
            <a:r>
              <a:rPr lang="de-DE" dirty="0">
                <a:latin typeface="+mn-lt"/>
              </a:rPr>
              <a:t>Toolbox Wirtschaftliche Unabhängigkeit von </a:t>
            </a:r>
            <a:r>
              <a:rPr lang="de-DE" dirty="0" smtClean="0">
                <a:latin typeface="+mn-lt"/>
              </a:rPr>
              <a:t>Frauen</a:t>
            </a:r>
            <a:r>
              <a:rPr lang="de-DE" dirty="0">
                <a:latin typeface="+mn-lt"/>
              </a:rPr>
              <a:t> | </a:t>
            </a:r>
            <a:r>
              <a:rPr lang="de-DE" dirty="0" smtClean="0">
                <a:latin typeface="+mn-lt"/>
              </a:rPr>
              <a:t>Handlungsmöglichkeiten </a:t>
            </a:r>
            <a:r>
              <a:rPr lang="de-DE" dirty="0">
                <a:latin typeface="+mn-lt"/>
              </a:rPr>
              <a:t>des ­</a:t>
            </a:r>
            <a:r>
              <a:rPr lang="de-DE" dirty="0" smtClean="0">
                <a:latin typeface="+mn-lt"/>
              </a:rPr>
              <a:t>Betriebsrats</a:t>
            </a:r>
            <a:endParaRPr lang="de-DE" dirty="0">
              <a:latin typeface="+mn-lt"/>
            </a:endParaRPr>
          </a:p>
        </p:txBody>
      </p:sp>
      <p:sp>
        <p:nvSpPr>
          <p:cNvPr id="5" name="Shape 124"/>
          <p:cNvSpPr>
            <a:spLocks noGrp="1"/>
          </p:cNvSpPr>
          <p:nvPr>
            <p:ph type="title"/>
          </p:nvPr>
        </p:nvSpPr>
        <p:spPr>
          <a:xfrm>
            <a:off x="755576" y="476672"/>
            <a:ext cx="7579940" cy="1400324"/>
          </a:xfrm>
          <a:prstGeom prst="rect">
            <a:avLst/>
          </a:prstGeom>
        </p:spPr>
        <p:txBody>
          <a:bodyPr>
            <a:normAutofit/>
          </a:bodyPr>
          <a:lstStyle/>
          <a:p>
            <a:pPr defTabSz="332993">
              <a:lnSpc>
                <a:spcPct val="100000"/>
              </a:lnSpc>
              <a:defRPr sz="4560" b="1">
                <a:latin typeface="Helvetica"/>
                <a:ea typeface="Helvetica"/>
                <a:cs typeface="Helvetica"/>
                <a:sym typeface="Helvetica"/>
              </a:defRPr>
            </a:pPr>
            <a:r>
              <a:rPr lang="de-DE" sz="2800" dirty="0">
                <a:solidFill>
                  <a:schemeClr val="accent1"/>
                </a:solidFill>
                <a:cs typeface="Helvetica" panose="020B0604020202020204" pitchFamily="34" charset="0"/>
              </a:rPr>
              <a:t>§ 80 Abs. 2 Satz 2:</a:t>
            </a:r>
            <a:br>
              <a:rPr lang="de-DE" sz="2800" dirty="0">
                <a:solidFill>
                  <a:schemeClr val="accent1"/>
                </a:solidFill>
                <a:cs typeface="Helvetica" panose="020B0604020202020204" pitchFamily="34" charset="0"/>
              </a:rPr>
            </a:br>
            <a:r>
              <a:rPr lang="de-DE" sz="2800" dirty="0">
                <a:solidFill>
                  <a:schemeClr val="accent1"/>
                </a:solidFill>
                <a:cs typeface="Helvetica" panose="020B0604020202020204" pitchFamily="34" charset="0"/>
              </a:rPr>
              <a:t>Einsichtsrecht in Bruttolöhne und -gehälter</a:t>
            </a:r>
            <a:endParaRPr sz="2800" b="1" dirty="0">
              <a:solidFill>
                <a:schemeClr val="accent1"/>
              </a:solidFill>
              <a:cs typeface="Helvetica" panose="020B0604020202020204" pitchFamily="34" charset="0"/>
            </a:endParaRPr>
          </a:p>
        </p:txBody>
      </p:sp>
    </p:spTree>
    <p:extLst>
      <p:ext uri="{BB962C8B-B14F-4D97-AF65-F5344CB8AC3E}">
        <p14:creationId xmlns:p14="http://schemas.microsoft.com/office/powerpoint/2010/main" val="3410280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Inhaltsplatzhalter 2"/>
          <p:cNvSpPr>
            <a:spLocks noGrp="1"/>
          </p:cNvSpPr>
          <p:nvPr>
            <p:ph idx="1"/>
          </p:nvPr>
        </p:nvSpPr>
        <p:spPr>
          <a:xfrm>
            <a:off x="755576" y="2060848"/>
            <a:ext cx="7886700" cy="3168352"/>
          </a:xfrm>
        </p:spPr>
        <p:txBody>
          <a:bodyPr/>
          <a:lstStyle/>
          <a:p>
            <a:pPr marL="0" indent="0" defTabSz="457200">
              <a:spcBef>
                <a:spcPts val="0"/>
              </a:spcBef>
              <a:buSzTx/>
              <a:buNone/>
              <a:defRPr sz="3500">
                <a:latin typeface="Helvetica"/>
                <a:ea typeface="Helvetica"/>
                <a:cs typeface="Helvetica"/>
                <a:sym typeface="Helvetica"/>
              </a:defRPr>
            </a:pPr>
            <a:r>
              <a:rPr lang="de-DE" sz="2000" b="1" dirty="0">
                <a:solidFill>
                  <a:schemeClr val="accent2"/>
                </a:solidFill>
                <a:latin typeface="Helvetica" pitchFamily="34" charset="0"/>
                <a:ea typeface="Helvetica"/>
                <a:cs typeface="Helvetica"/>
                <a:sym typeface="Helvetica"/>
              </a:rPr>
              <a:t>Das bedeutet für euch:</a:t>
            </a:r>
          </a:p>
          <a:p>
            <a:pPr marL="0" indent="0">
              <a:lnSpc>
                <a:spcPts val="2600"/>
              </a:lnSpc>
              <a:spcBef>
                <a:spcPts val="600"/>
              </a:spcBef>
              <a:buNone/>
            </a:pPr>
            <a:r>
              <a:rPr lang="de-DE" sz="2000" dirty="0" smtClean="0">
                <a:latin typeface="Helvetica" pitchFamily="34" charset="0"/>
                <a:cs typeface="Helvetica" panose="020B0604020202020204" pitchFamily="34" charset="0"/>
              </a:rPr>
              <a:t>Dieser Paragraph regelt die Übertragung von Aufgaben an </a:t>
            </a:r>
            <a:br>
              <a:rPr lang="de-DE" sz="2000" dirty="0" smtClean="0">
                <a:latin typeface="Helvetica" pitchFamily="34" charset="0"/>
                <a:cs typeface="Helvetica" panose="020B0604020202020204" pitchFamily="34" charset="0"/>
              </a:rPr>
            </a:br>
            <a:r>
              <a:rPr lang="de-DE" sz="2000" dirty="0" smtClean="0">
                <a:latin typeface="Helvetica" pitchFamily="34" charset="0"/>
                <a:cs typeface="Helvetica" panose="020B0604020202020204" pitchFamily="34" charset="0"/>
              </a:rPr>
              <a:t>BR-Ausschüsse und die Hinzuziehung von betrieblichen Auskunftspersonen bzw. Externen. Der Betriebsrat kann Ausschüsse einrichten und Sachverständige hinzuziehen.</a:t>
            </a:r>
            <a:endParaRPr lang="de-DE" sz="2000" dirty="0">
              <a:latin typeface="Helvetica" pitchFamily="34" charset="0"/>
              <a:cs typeface="Helvetica" panose="020B0604020202020204" pitchFamily="34" charset="0"/>
            </a:endParaRPr>
          </a:p>
        </p:txBody>
      </p:sp>
      <p:sp>
        <p:nvSpPr>
          <p:cNvPr id="10244" name="Slide Number Placeholder 4"/>
          <p:cNvSpPr>
            <a:spLocks noGrp="1"/>
          </p:cNvSpPr>
          <p:nvPr>
            <p:ph type="sldNum" sz="quarter" idx="11"/>
          </p:nvPr>
        </p:nvSpPr>
        <p:spPr>
          <a:xfrm>
            <a:off x="6876256" y="6480000"/>
            <a:ext cx="1944216" cy="170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DGB" pitchFamily="34" charset="0"/>
                <a:cs typeface="Times New Roman" pitchFamily="18" charset="0"/>
              </a:defRPr>
            </a:lvl1pPr>
            <a:lvl2pPr marL="37931725" indent="-37474525">
              <a:spcBef>
                <a:spcPct val="20000"/>
              </a:spcBef>
              <a:buChar char="–"/>
              <a:defRPr>
                <a:solidFill>
                  <a:schemeClr val="tx1"/>
                </a:solidFill>
                <a:latin typeface="DGB" pitchFamily="34" charset="0"/>
                <a:cs typeface="Times New Roman" pitchFamily="18" charset="0"/>
              </a:defRPr>
            </a:lvl2pPr>
            <a:lvl3pPr marL="1143000" indent="-228600">
              <a:spcBef>
                <a:spcPct val="20000"/>
              </a:spcBef>
              <a:buChar char="•"/>
              <a:defRPr>
                <a:solidFill>
                  <a:schemeClr val="tx1"/>
                </a:solidFill>
                <a:latin typeface="DGB" pitchFamily="34" charset="0"/>
                <a:cs typeface="Times New Roman" pitchFamily="18" charset="0"/>
              </a:defRPr>
            </a:lvl3pPr>
            <a:lvl4pPr marL="1600200" indent="-228600">
              <a:spcBef>
                <a:spcPct val="20000"/>
              </a:spcBef>
              <a:buChar char="–"/>
              <a:defRPr>
                <a:solidFill>
                  <a:schemeClr val="tx1"/>
                </a:solidFill>
                <a:latin typeface="DGB" pitchFamily="34" charset="0"/>
                <a:cs typeface="Times New Roman" pitchFamily="18" charset="0"/>
              </a:defRPr>
            </a:lvl4pPr>
            <a:lvl5pPr marL="2057400" indent="-228600">
              <a:spcBef>
                <a:spcPct val="20000"/>
              </a:spcBef>
              <a:buChar char="»"/>
              <a:defRPr>
                <a:solidFill>
                  <a:schemeClr val="tx1"/>
                </a:solidFill>
                <a:latin typeface="DGB" pitchFamily="34" charset="0"/>
                <a:cs typeface="Times New Roman" pitchFamily="18" charset="0"/>
              </a:defRPr>
            </a:lvl5pPr>
            <a:lvl6pPr marL="25146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6pPr>
            <a:lvl7pPr marL="29718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7pPr>
            <a:lvl8pPr marL="34290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8pPr>
            <a:lvl9pPr marL="38862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9pPr>
          </a:lstStyle>
          <a:p>
            <a:pPr>
              <a:spcBef>
                <a:spcPct val="0"/>
              </a:spcBef>
              <a:buFontTx/>
              <a:buNone/>
            </a:pPr>
            <a:fld id="{664B11CD-F71B-45DD-A1BF-EE2587E73AA9}" type="slidenum">
              <a:rPr lang="de-DE" altLang="de-DE">
                <a:solidFill>
                  <a:schemeClr val="bg1"/>
                </a:solidFill>
              </a:rPr>
              <a:pPr>
                <a:spcBef>
                  <a:spcPct val="0"/>
                </a:spcBef>
                <a:buFontTx/>
                <a:buNone/>
              </a:pPr>
              <a:t>5</a:t>
            </a:fld>
            <a:endParaRPr lang="de-DE" altLang="de-DE" dirty="0">
              <a:solidFill>
                <a:schemeClr val="bg1"/>
              </a:solidFill>
            </a:endParaRPr>
          </a:p>
        </p:txBody>
      </p:sp>
      <p:sp>
        <p:nvSpPr>
          <p:cNvPr id="6" name="Rectangle 5"/>
          <p:cNvSpPr>
            <a:spLocks noGrp="1" noChangeArrowheads="1"/>
          </p:cNvSpPr>
          <p:nvPr>
            <p:ph type="ftr" sz="quarter" idx="10"/>
          </p:nvPr>
        </p:nvSpPr>
        <p:spPr>
          <a:xfrm>
            <a:off x="2843808" y="6516000"/>
            <a:ext cx="5400600" cy="144016"/>
          </a:xfrm>
          <a:ln/>
        </p:spPr>
        <p:txBody>
          <a:bodyPr/>
          <a:lstStyle>
            <a:lvl1pPr>
              <a:defRPr/>
            </a:lvl1pPr>
          </a:lstStyle>
          <a:p>
            <a:r>
              <a:rPr lang="de-DE" dirty="0"/>
              <a:t>Toolbox Wirtschaftliche Unabhängigkeit von </a:t>
            </a:r>
            <a:r>
              <a:rPr lang="de-DE" dirty="0" smtClean="0"/>
              <a:t>Frauen</a:t>
            </a:r>
            <a:r>
              <a:rPr lang="de-DE" dirty="0"/>
              <a:t> | </a:t>
            </a:r>
            <a:r>
              <a:rPr lang="de-DE" dirty="0" smtClean="0"/>
              <a:t>Handlungsmöglichkeiten </a:t>
            </a:r>
            <a:r>
              <a:rPr lang="de-DE" dirty="0"/>
              <a:t>des ­</a:t>
            </a:r>
            <a:r>
              <a:rPr lang="de-DE" dirty="0" smtClean="0"/>
              <a:t>Betriebsrats</a:t>
            </a:r>
            <a:endParaRPr lang="de-DE" dirty="0"/>
          </a:p>
        </p:txBody>
      </p:sp>
      <p:sp>
        <p:nvSpPr>
          <p:cNvPr id="5" name="Shape 124"/>
          <p:cNvSpPr>
            <a:spLocks noGrp="1"/>
          </p:cNvSpPr>
          <p:nvPr>
            <p:ph type="title"/>
          </p:nvPr>
        </p:nvSpPr>
        <p:spPr>
          <a:xfrm>
            <a:off x="755576" y="476672"/>
            <a:ext cx="7579940" cy="1400324"/>
          </a:xfrm>
          <a:prstGeom prst="rect">
            <a:avLst/>
          </a:prstGeom>
        </p:spPr>
        <p:txBody>
          <a:bodyPr>
            <a:normAutofit/>
          </a:bodyPr>
          <a:lstStyle/>
          <a:p>
            <a:pPr defTabSz="332993">
              <a:lnSpc>
                <a:spcPct val="100000"/>
              </a:lnSpc>
              <a:defRPr sz="4560" b="1">
                <a:latin typeface="Helvetica"/>
                <a:ea typeface="Helvetica"/>
                <a:cs typeface="Helvetica"/>
                <a:sym typeface="Helvetica"/>
              </a:defRPr>
            </a:pPr>
            <a:r>
              <a:rPr lang="de-DE" sz="2800" dirty="0">
                <a:solidFill>
                  <a:schemeClr val="accent1"/>
                </a:solidFill>
                <a:cs typeface="Helvetica" panose="020B0604020202020204" pitchFamily="34" charset="0"/>
              </a:rPr>
              <a:t>§ 28 in Verbindung mit § 80 </a:t>
            </a:r>
            <a:r>
              <a:rPr lang="de-DE" sz="2800" dirty="0" err="1">
                <a:solidFill>
                  <a:schemeClr val="accent1"/>
                </a:solidFill>
                <a:cs typeface="Helvetica" panose="020B0604020202020204" pitchFamily="34" charset="0"/>
              </a:rPr>
              <a:t>Abs</a:t>
            </a:r>
            <a:r>
              <a:rPr lang="de-DE" sz="2800" dirty="0">
                <a:solidFill>
                  <a:schemeClr val="accent1"/>
                </a:solidFill>
                <a:cs typeface="Helvetica" panose="020B0604020202020204" pitchFamily="34" charset="0"/>
              </a:rPr>
              <a:t> 2 Satz 3 </a:t>
            </a:r>
            <a:r>
              <a:rPr lang="de-DE" sz="2800" dirty="0" smtClean="0">
                <a:solidFill>
                  <a:schemeClr val="accent1"/>
                </a:solidFill>
                <a:cs typeface="Helvetica" panose="020B0604020202020204" pitchFamily="34" charset="0"/>
              </a:rPr>
              <a:t/>
            </a:r>
            <a:br>
              <a:rPr lang="de-DE" sz="2800" dirty="0" smtClean="0">
                <a:solidFill>
                  <a:schemeClr val="accent1"/>
                </a:solidFill>
                <a:cs typeface="Helvetica" panose="020B0604020202020204" pitchFamily="34" charset="0"/>
              </a:rPr>
            </a:br>
            <a:r>
              <a:rPr lang="de-DE" sz="2800" dirty="0" smtClean="0">
                <a:solidFill>
                  <a:schemeClr val="accent1"/>
                </a:solidFill>
                <a:cs typeface="Helvetica" panose="020B0604020202020204" pitchFamily="34" charset="0"/>
              </a:rPr>
              <a:t>bzw</a:t>
            </a:r>
            <a:r>
              <a:rPr lang="de-DE" sz="2800" dirty="0">
                <a:solidFill>
                  <a:schemeClr val="accent1"/>
                </a:solidFill>
                <a:cs typeface="Helvetica" panose="020B0604020202020204" pitchFamily="34" charset="0"/>
              </a:rPr>
              <a:t>. </a:t>
            </a:r>
            <a:r>
              <a:rPr lang="de-DE" sz="2800" dirty="0" smtClean="0">
                <a:solidFill>
                  <a:schemeClr val="accent1"/>
                </a:solidFill>
                <a:cs typeface="Helvetica" panose="020B0604020202020204" pitchFamily="34" charset="0"/>
              </a:rPr>
              <a:t>§ </a:t>
            </a:r>
            <a:r>
              <a:rPr lang="de-DE" sz="2800" dirty="0">
                <a:solidFill>
                  <a:schemeClr val="accent1"/>
                </a:solidFill>
                <a:cs typeface="Helvetica" panose="020B0604020202020204" pitchFamily="34" charset="0"/>
              </a:rPr>
              <a:t>80 Abs. </a:t>
            </a:r>
            <a:r>
              <a:rPr lang="de-DE" sz="2800" dirty="0" smtClean="0">
                <a:solidFill>
                  <a:schemeClr val="accent1"/>
                </a:solidFill>
                <a:cs typeface="Helvetica" panose="020B0604020202020204" pitchFamily="34" charset="0"/>
              </a:rPr>
              <a:t>3 Ausschüsse </a:t>
            </a:r>
            <a:r>
              <a:rPr lang="de-DE" sz="2800" dirty="0">
                <a:solidFill>
                  <a:schemeClr val="accent1"/>
                </a:solidFill>
                <a:cs typeface="Helvetica" panose="020B0604020202020204" pitchFamily="34" charset="0"/>
              </a:rPr>
              <a:t>und Sachverständige</a:t>
            </a:r>
            <a:endParaRPr sz="2800" b="1" dirty="0">
              <a:solidFill>
                <a:schemeClr val="accent1"/>
              </a:solidFill>
              <a:cs typeface="Helvetica" panose="020B0604020202020204" pitchFamily="34" charset="0"/>
            </a:endParaRPr>
          </a:p>
        </p:txBody>
      </p:sp>
    </p:spTree>
    <p:extLst>
      <p:ext uri="{BB962C8B-B14F-4D97-AF65-F5344CB8AC3E}">
        <p14:creationId xmlns:p14="http://schemas.microsoft.com/office/powerpoint/2010/main" val="4039210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Inhaltsplatzhalter 2"/>
          <p:cNvSpPr>
            <a:spLocks noGrp="1"/>
          </p:cNvSpPr>
          <p:nvPr>
            <p:ph idx="1"/>
          </p:nvPr>
        </p:nvSpPr>
        <p:spPr>
          <a:xfrm>
            <a:off x="755576" y="2060848"/>
            <a:ext cx="7886700" cy="3168352"/>
          </a:xfrm>
        </p:spPr>
        <p:txBody>
          <a:bodyPr/>
          <a:lstStyle/>
          <a:p>
            <a:pPr marL="0" indent="0" defTabSz="457200">
              <a:spcBef>
                <a:spcPts val="0"/>
              </a:spcBef>
              <a:buSzTx/>
              <a:buNone/>
              <a:defRPr sz="3500">
                <a:latin typeface="Helvetica"/>
                <a:ea typeface="Helvetica"/>
                <a:cs typeface="Helvetica"/>
                <a:sym typeface="Helvetica"/>
              </a:defRPr>
            </a:pPr>
            <a:r>
              <a:rPr lang="de-DE" sz="2000" b="1" dirty="0">
                <a:solidFill>
                  <a:schemeClr val="accent2"/>
                </a:solidFill>
                <a:latin typeface="Helvetica" pitchFamily="34" charset="0"/>
                <a:ea typeface="Helvetica"/>
                <a:cs typeface="Helvetica"/>
                <a:sym typeface="Helvetica"/>
              </a:rPr>
              <a:t>Das bedeutet für euch:</a:t>
            </a:r>
          </a:p>
          <a:p>
            <a:pPr marL="0" indent="0">
              <a:lnSpc>
                <a:spcPts val="2600"/>
              </a:lnSpc>
              <a:spcBef>
                <a:spcPts val="600"/>
              </a:spcBef>
              <a:buNone/>
            </a:pPr>
            <a:r>
              <a:rPr lang="de-DE" sz="2000" dirty="0" smtClean="0">
                <a:latin typeface="Helvetica" pitchFamily="34" charset="0"/>
                <a:cs typeface="Helvetica" panose="020B0604020202020204" pitchFamily="34" charset="0"/>
              </a:rPr>
              <a:t>Dieser Paragraph bezieht sich auf die Einführung und Ausgestaltung sämtlicher Arbeitszeitmodelle, z. B. Gleitzeit, Vertrauensarbeitszeit, flexible Modelle, Schichten, auch Wechsel von Schichten u. v. m. Freiwillige BV „Schnupper-Teilzeit“: dreimonatige Verkürzung der Arbeitszeit. </a:t>
            </a:r>
          </a:p>
          <a:p>
            <a:pPr marL="0" indent="0">
              <a:lnSpc>
                <a:spcPts val="2600"/>
              </a:lnSpc>
              <a:spcBef>
                <a:spcPts val="600"/>
              </a:spcBef>
              <a:buNone/>
            </a:pPr>
            <a:r>
              <a:rPr lang="de-DE" sz="2000" dirty="0" smtClean="0">
                <a:latin typeface="Helvetica" pitchFamily="34" charset="0"/>
                <a:cs typeface="Helvetica" panose="020B0604020202020204" pitchFamily="34" charset="0"/>
              </a:rPr>
              <a:t>Achtung: keine Mitbestimmung über die wöchentliche Dauer, hier gilt der Tarifvorbehalt (vgl. § 77 Abs. 3).</a:t>
            </a:r>
          </a:p>
          <a:p>
            <a:pPr marL="0" indent="0">
              <a:lnSpc>
                <a:spcPts val="2600"/>
              </a:lnSpc>
              <a:spcBef>
                <a:spcPts val="600"/>
              </a:spcBef>
              <a:buNone/>
            </a:pPr>
            <a:endParaRPr lang="de-DE" sz="2000" dirty="0">
              <a:latin typeface="Helvetica" pitchFamily="34" charset="0"/>
              <a:cs typeface="Helvetica" panose="020B0604020202020204" pitchFamily="34" charset="0"/>
            </a:endParaRPr>
          </a:p>
        </p:txBody>
      </p:sp>
      <p:sp>
        <p:nvSpPr>
          <p:cNvPr id="10244" name="Slide Number Placeholder 4"/>
          <p:cNvSpPr>
            <a:spLocks noGrp="1"/>
          </p:cNvSpPr>
          <p:nvPr>
            <p:ph type="sldNum" sz="quarter" idx="11"/>
          </p:nvPr>
        </p:nvSpPr>
        <p:spPr>
          <a:xfrm>
            <a:off x="6876256" y="6480000"/>
            <a:ext cx="1944216" cy="170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DGB" pitchFamily="34" charset="0"/>
                <a:cs typeface="Times New Roman" pitchFamily="18" charset="0"/>
              </a:defRPr>
            </a:lvl1pPr>
            <a:lvl2pPr marL="37931725" indent="-37474525">
              <a:spcBef>
                <a:spcPct val="20000"/>
              </a:spcBef>
              <a:buChar char="–"/>
              <a:defRPr>
                <a:solidFill>
                  <a:schemeClr val="tx1"/>
                </a:solidFill>
                <a:latin typeface="DGB" pitchFamily="34" charset="0"/>
                <a:cs typeface="Times New Roman" pitchFamily="18" charset="0"/>
              </a:defRPr>
            </a:lvl2pPr>
            <a:lvl3pPr marL="1143000" indent="-228600">
              <a:spcBef>
                <a:spcPct val="20000"/>
              </a:spcBef>
              <a:buChar char="•"/>
              <a:defRPr>
                <a:solidFill>
                  <a:schemeClr val="tx1"/>
                </a:solidFill>
                <a:latin typeface="DGB" pitchFamily="34" charset="0"/>
                <a:cs typeface="Times New Roman" pitchFamily="18" charset="0"/>
              </a:defRPr>
            </a:lvl3pPr>
            <a:lvl4pPr marL="1600200" indent="-228600">
              <a:spcBef>
                <a:spcPct val="20000"/>
              </a:spcBef>
              <a:buChar char="–"/>
              <a:defRPr>
                <a:solidFill>
                  <a:schemeClr val="tx1"/>
                </a:solidFill>
                <a:latin typeface="DGB" pitchFamily="34" charset="0"/>
                <a:cs typeface="Times New Roman" pitchFamily="18" charset="0"/>
              </a:defRPr>
            </a:lvl4pPr>
            <a:lvl5pPr marL="2057400" indent="-228600">
              <a:spcBef>
                <a:spcPct val="20000"/>
              </a:spcBef>
              <a:buChar char="»"/>
              <a:defRPr>
                <a:solidFill>
                  <a:schemeClr val="tx1"/>
                </a:solidFill>
                <a:latin typeface="DGB" pitchFamily="34" charset="0"/>
                <a:cs typeface="Times New Roman" pitchFamily="18" charset="0"/>
              </a:defRPr>
            </a:lvl5pPr>
            <a:lvl6pPr marL="25146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6pPr>
            <a:lvl7pPr marL="29718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7pPr>
            <a:lvl8pPr marL="34290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8pPr>
            <a:lvl9pPr marL="38862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9pPr>
          </a:lstStyle>
          <a:p>
            <a:pPr>
              <a:spcBef>
                <a:spcPct val="0"/>
              </a:spcBef>
              <a:buFontTx/>
              <a:buNone/>
            </a:pPr>
            <a:fld id="{664B11CD-F71B-45DD-A1BF-EE2587E73AA9}" type="slidenum">
              <a:rPr lang="de-DE" altLang="de-DE">
                <a:solidFill>
                  <a:schemeClr val="bg1"/>
                </a:solidFill>
              </a:rPr>
              <a:pPr>
                <a:spcBef>
                  <a:spcPct val="0"/>
                </a:spcBef>
                <a:buFontTx/>
                <a:buNone/>
              </a:pPr>
              <a:t>6</a:t>
            </a:fld>
            <a:endParaRPr lang="de-DE" altLang="de-DE" dirty="0">
              <a:solidFill>
                <a:schemeClr val="bg1"/>
              </a:solidFill>
            </a:endParaRPr>
          </a:p>
        </p:txBody>
      </p:sp>
      <p:sp>
        <p:nvSpPr>
          <p:cNvPr id="6" name="Rectangle 5"/>
          <p:cNvSpPr>
            <a:spLocks noGrp="1" noChangeArrowheads="1"/>
          </p:cNvSpPr>
          <p:nvPr>
            <p:ph type="ftr" sz="quarter" idx="10"/>
          </p:nvPr>
        </p:nvSpPr>
        <p:spPr>
          <a:xfrm>
            <a:off x="2843808" y="6516000"/>
            <a:ext cx="5400600" cy="144016"/>
          </a:xfrm>
          <a:ln/>
        </p:spPr>
        <p:txBody>
          <a:bodyPr/>
          <a:lstStyle>
            <a:lvl1pPr>
              <a:defRPr/>
            </a:lvl1pPr>
          </a:lstStyle>
          <a:p>
            <a:r>
              <a:rPr lang="de-DE" dirty="0"/>
              <a:t>Toolbox Wirtschaftliche Unabhängigkeit von </a:t>
            </a:r>
            <a:r>
              <a:rPr lang="de-DE" dirty="0" smtClean="0"/>
              <a:t>Frauen</a:t>
            </a:r>
            <a:r>
              <a:rPr lang="de-DE" dirty="0"/>
              <a:t> | </a:t>
            </a:r>
            <a:r>
              <a:rPr lang="de-DE" dirty="0" smtClean="0"/>
              <a:t>Handlungsmöglichkeiten </a:t>
            </a:r>
            <a:r>
              <a:rPr lang="de-DE" dirty="0"/>
              <a:t>des ­</a:t>
            </a:r>
            <a:r>
              <a:rPr lang="de-DE" dirty="0" smtClean="0"/>
              <a:t>Betriebsrats</a:t>
            </a:r>
            <a:endParaRPr lang="de-DE" dirty="0"/>
          </a:p>
        </p:txBody>
      </p:sp>
      <p:sp>
        <p:nvSpPr>
          <p:cNvPr id="5" name="Shape 124"/>
          <p:cNvSpPr>
            <a:spLocks noGrp="1"/>
          </p:cNvSpPr>
          <p:nvPr>
            <p:ph type="title"/>
          </p:nvPr>
        </p:nvSpPr>
        <p:spPr>
          <a:xfrm>
            <a:off x="755576" y="476672"/>
            <a:ext cx="7579940" cy="1400324"/>
          </a:xfrm>
          <a:prstGeom prst="rect">
            <a:avLst/>
          </a:prstGeom>
        </p:spPr>
        <p:txBody>
          <a:bodyPr>
            <a:normAutofit fontScale="90000"/>
          </a:bodyPr>
          <a:lstStyle/>
          <a:p>
            <a:pPr defTabSz="332993">
              <a:lnSpc>
                <a:spcPct val="100000"/>
              </a:lnSpc>
              <a:defRPr sz="4560" b="1">
                <a:latin typeface="Helvetica"/>
                <a:ea typeface="Helvetica"/>
                <a:cs typeface="Helvetica"/>
                <a:sym typeface="Helvetica"/>
              </a:defRPr>
            </a:pPr>
            <a:r>
              <a:rPr lang="de-DE" sz="2800" dirty="0">
                <a:solidFill>
                  <a:schemeClr val="accent1"/>
                </a:solidFill>
                <a:cs typeface="Helvetica" panose="020B0604020202020204" pitchFamily="34" charset="0"/>
              </a:rPr>
              <a:t>§ 87 Abs. 1 Nr. </a:t>
            </a:r>
            <a:r>
              <a:rPr lang="de-DE" sz="2800" dirty="0" smtClean="0">
                <a:solidFill>
                  <a:schemeClr val="accent1"/>
                </a:solidFill>
                <a:cs typeface="Helvetica" panose="020B0604020202020204" pitchFamily="34" charset="0"/>
              </a:rPr>
              <a:t>2: Beginn </a:t>
            </a:r>
            <a:r>
              <a:rPr lang="de-DE" sz="2800" dirty="0">
                <a:solidFill>
                  <a:schemeClr val="accent1"/>
                </a:solidFill>
                <a:cs typeface="Helvetica" panose="020B0604020202020204" pitchFamily="34" charset="0"/>
              </a:rPr>
              <a:t>und Ende der täglichen Arbeitszeit einschließlich der Pausen sowie Verteilung auf die Wochentage</a:t>
            </a:r>
            <a:endParaRPr sz="2800" b="1" dirty="0">
              <a:solidFill>
                <a:schemeClr val="accent1"/>
              </a:solidFill>
              <a:cs typeface="Helvetica" panose="020B0604020202020204" pitchFamily="34" charset="0"/>
            </a:endParaRPr>
          </a:p>
        </p:txBody>
      </p:sp>
    </p:spTree>
    <p:extLst>
      <p:ext uri="{BB962C8B-B14F-4D97-AF65-F5344CB8AC3E}">
        <p14:creationId xmlns:p14="http://schemas.microsoft.com/office/powerpoint/2010/main" val="25659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Inhaltsplatzhalter 2"/>
          <p:cNvSpPr>
            <a:spLocks noGrp="1"/>
          </p:cNvSpPr>
          <p:nvPr>
            <p:ph idx="1"/>
          </p:nvPr>
        </p:nvSpPr>
        <p:spPr>
          <a:xfrm>
            <a:off x="755576" y="2060848"/>
            <a:ext cx="7886700" cy="3168352"/>
          </a:xfrm>
        </p:spPr>
        <p:txBody>
          <a:bodyPr/>
          <a:lstStyle/>
          <a:p>
            <a:pPr marL="0" indent="0" defTabSz="457200">
              <a:spcBef>
                <a:spcPts val="0"/>
              </a:spcBef>
              <a:buSzTx/>
              <a:buNone/>
              <a:defRPr sz="3500">
                <a:latin typeface="Helvetica"/>
                <a:ea typeface="Helvetica"/>
                <a:cs typeface="Helvetica"/>
                <a:sym typeface="Helvetica"/>
              </a:defRPr>
            </a:pPr>
            <a:r>
              <a:rPr lang="de-DE" sz="2000" b="1" dirty="0">
                <a:solidFill>
                  <a:schemeClr val="accent2"/>
                </a:solidFill>
                <a:latin typeface="Helvetica" pitchFamily="34" charset="0"/>
                <a:ea typeface="Helvetica"/>
                <a:cs typeface="Helvetica"/>
                <a:sym typeface="Helvetica"/>
              </a:rPr>
              <a:t>Das bedeutet für euch:</a:t>
            </a:r>
          </a:p>
          <a:p>
            <a:pPr marL="0" indent="0">
              <a:lnSpc>
                <a:spcPts val="2600"/>
              </a:lnSpc>
              <a:spcBef>
                <a:spcPts val="600"/>
              </a:spcBef>
              <a:buNone/>
            </a:pPr>
            <a:r>
              <a:rPr lang="de-DE" sz="2000" dirty="0" smtClean="0">
                <a:latin typeface="Helvetica" pitchFamily="34" charset="0"/>
                <a:cs typeface="Helvetica" panose="020B0604020202020204" pitchFamily="34" charset="0"/>
              </a:rPr>
              <a:t>Volle Mitbestimmung des Betriebsrats z. B. bei </a:t>
            </a:r>
            <a:r>
              <a:rPr lang="de-DE" sz="2000" dirty="0" err="1" smtClean="0">
                <a:latin typeface="Helvetica" pitchFamily="34" charset="0"/>
                <a:cs typeface="Helvetica" panose="020B0604020202020204" pitchFamily="34" charset="0"/>
              </a:rPr>
              <a:t>Sabbaticals</a:t>
            </a:r>
            <a:r>
              <a:rPr lang="de-DE" sz="2000" dirty="0" smtClean="0">
                <a:latin typeface="Helvetica" pitchFamily="34" charset="0"/>
                <a:cs typeface="Helvetica" panose="020B0604020202020204" pitchFamily="34" charset="0"/>
              </a:rPr>
              <a:t> oder der Verknüpfung von gesparten Arbeitszeitguthaben mit dem Jahresurlaub.</a:t>
            </a:r>
            <a:endParaRPr lang="de-DE" sz="2000" dirty="0">
              <a:latin typeface="Helvetica" pitchFamily="34" charset="0"/>
              <a:cs typeface="Helvetica" panose="020B0604020202020204" pitchFamily="34" charset="0"/>
            </a:endParaRPr>
          </a:p>
        </p:txBody>
      </p:sp>
      <p:sp>
        <p:nvSpPr>
          <p:cNvPr id="10244" name="Slide Number Placeholder 4"/>
          <p:cNvSpPr>
            <a:spLocks noGrp="1"/>
          </p:cNvSpPr>
          <p:nvPr>
            <p:ph type="sldNum" sz="quarter" idx="11"/>
          </p:nvPr>
        </p:nvSpPr>
        <p:spPr>
          <a:xfrm>
            <a:off x="6876256" y="6480000"/>
            <a:ext cx="1944216" cy="170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DGB" pitchFamily="34" charset="0"/>
                <a:cs typeface="Times New Roman" pitchFamily="18" charset="0"/>
              </a:defRPr>
            </a:lvl1pPr>
            <a:lvl2pPr marL="37931725" indent="-37474525">
              <a:spcBef>
                <a:spcPct val="20000"/>
              </a:spcBef>
              <a:buChar char="–"/>
              <a:defRPr>
                <a:solidFill>
                  <a:schemeClr val="tx1"/>
                </a:solidFill>
                <a:latin typeface="DGB" pitchFamily="34" charset="0"/>
                <a:cs typeface="Times New Roman" pitchFamily="18" charset="0"/>
              </a:defRPr>
            </a:lvl2pPr>
            <a:lvl3pPr marL="1143000" indent="-228600">
              <a:spcBef>
                <a:spcPct val="20000"/>
              </a:spcBef>
              <a:buChar char="•"/>
              <a:defRPr>
                <a:solidFill>
                  <a:schemeClr val="tx1"/>
                </a:solidFill>
                <a:latin typeface="DGB" pitchFamily="34" charset="0"/>
                <a:cs typeface="Times New Roman" pitchFamily="18" charset="0"/>
              </a:defRPr>
            </a:lvl3pPr>
            <a:lvl4pPr marL="1600200" indent="-228600">
              <a:spcBef>
                <a:spcPct val="20000"/>
              </a:spcBef>
              <a:buChar char="–"/>
              <a:defRPr>
                <a:solidFill>
                  <a:schemeClr val="tx1"/>
                </a:solidFill>
                <a:latin typeface="DGB" pitchFamily="34" charset="0"/>
                <a:cs typeface="Times New Roman" pitchFamily="18" charset="0"/>
              </a:defRPr>
            </a:lvl4pPr>
            <a:lvl5pPr marL="2057400" indent="-228600">
              <a:spcBef>
                <a:spcPct val="20000"/>
              </a:spcBef>
              <a:buChar char="»"/>
              <a:defRPr>
                <a:solidFill>
                  <a:schemeClr val="tx1"/>
                </a:solidFill>
                <a:latin typeface="DGB" pitchFamily="34" charset="0"/>
                <a:cs typeface="Times New Roman" pitchFamily="18" charset="0"/>
              </a:defRPr>
            </a:lvl5pPr>
            <a:lvl6pPr marL="25146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6pPr>
            <a:lvl7pPr marL="29718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7pPr>
            <a:lvl8pPr marL="34290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8pPr>
            <a:lvl9pPr marL="38862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9pPr>
          </a:lstStyle>
          <a:p>
            <a:pPr>
              <a:spcBef>
                <a:spcPct val="0"/>
              </a:spcBef>
              <a:buFontTx/>
              <a:buNone/>
            </a:pPr>
            <a:fld id="{664B11CD-F71B-45DD-A1BF-EE2587E73AA9}" type="slidenum">
              <a:rPr lang="de-DE" altLang="de-DE">
                <a:solidFill>
                  <a:schemeClr val="bg1"/>
                </a:solidFill>
              </a:rPr>
              <a:pPr>
                <a:spcBef>
                  <a:spcPct val="0"/>
                </a:spcBef>
                <a:buFontTx/>
                <a:buNone/>
              </a:pPr>
              <a:t>7</a:t>
            </a:fld>
            <a:endParaRPr lang="de-DE" altLang="de-DE" dirty="0">
              <a:solidFill>
                <a:schemeClr val="bg1"/>
              </a:solidFill>
            </a:endParaRPr>
          </a:p>
        </p:txBody>
      </p:sp>
      <p:sp>
        <p:nvSpPr>
          <p:cNvPr id="6" name="Rectangle 5"/>
          <p:cNvSpPr>
            <a:spLocks noGrp="1" noChangeArrowheads="1"/>
          </p:cNvSpPr>
          <p:nvPr>
            <p:ph type="ftr" sz="quarter" idx="10"/>
          </p:nvPr>
        </p:nvSpPr>
        <p:spPr>
          <a:xfrm>
            <a:off x="2843808" y="6516000"/>
            <a:ext cx="5400600" cy="144016"/>
          </a:xfrm>
          <a:ln/>
        </p:spPr>
        <p:txBody>
          <a:bodyPr/>
          <a:lstStyle>
            <a:lvl1pPr>
              <a:defRPr/>
            </a:lvl1pPr>
          </a:lstStyle>
          <a:p>
            <a:r>
              <a:rPr lang="de-DE" dirty="0"/>
              <a:t>Toolbox Wirtschaftliche Unabhängigkeit von </a:t>
            </a:r>
            <a:r>
              <a:rPr lang="de-DE" dirty="0" smtClean="0"/>
              <a:t>Frauen</a:t>
            </a:r>
            <a:r>
              <a:rPr lang="de-DE" dirty="0"/>
              <a:t> | </a:t>
            </a:r>
            <a:r>
              <a:rPr lang="de-DE" dirty="0" smtClean="0"/>
              <a:t>Handlungsmöglichkeiten </a:t>
            </a:r>
            <a:r>
              <a:rPr lang="de-DE" dirty="0"/>
              <a:t>des ­</a:t>
            </a:r>
            <a:r>
              <a:rPr lang="de-DE" dirty="0" smtClean="0"/>
              <a:t>Betriebsrats</a:t>
            </a:r>
            <a:endParaRPr lang="de-DE" dirty="0"/>
          </a:p>
        </p:txBody>
      </p:sp>
      <p:sp>
        <p:nvSpPr>
          <p:cNvPr id="5" name="Shape 124"/>
          <p:cNvSpPr>
            <a:spLocks noGrp="1"/>
          </p:cNvSpPr>
          <p:nvPr>
            <p:ph type="title"/>
          </p:nvPr>
        </p:nvSpPr>
        <p:spPr>
          <a:xfrm>
            <a:off x="755576" y="476672"/>
            <a:ext cx="7579940" cy="1400324"/>
          </a:xfrm>
          <a:prstGeom prst="rect">
            <a:avLst/>
          </a:prstGeom>
        </p:spPr>
        <p:txBody>
          <a:bodyPr>
            <a:normAutofit/>
          </a:bodyPr>
          <a:lstStyle/>
          <a:p>
            <a:pPr defTabSz="332993">
              <a:lnSpc>
                <a:spcPct val="100000"/>
              </a:lnSpc>
              <a:defRPr sz="4560" b="1">
                <a:latin typeface="Helvetica"/>
                <a:ea typeface="Helvetica"/>
                <a:cs typeface="Helvetica"/>
                <a:sym typeface="Helvetica"/>
              </a:defRPr>
            </a:pPr>
            <a:r>
              <a:rPr lang="de-DE" sz="2800" dirty="0">
                <a:solidFill>
                  <a:schemeClr val="accent1"/>
                </a:solidFill>
                <a:cs typeface="Helvetica" panose="020B0604020202020204" pitchFamily="34" charset="0"/>
              </a:rPr>
              <a:t>§ 87 Abs. 1 Nr. 5: </a:t>
            </a:r>
            <a:br>
              <a:rPr lang="de-DE" sz="2800" dirty="0">
                <a:solidFill>
                  <a:schemeClr val="accent1"/>
                </a:solidFill>
                <a:cs typeface="Helvetica" panose="020B0604020202020204" pitchFamily="34" charset="0"/>
              </a:rPr>
            </a:br>
            <a:r>
              <a:rPr lang="de-DE" sz="2800" dirty="0">
                <a:solidFill>
                  <a:schemeClr val="accent1"/>
                </a:solidFill>
                <a:cs typeface="Helvetica" panose="020B0604020202020204" pitchFamily="34" charset="0"/>
              </a:rPr>
              <a:t>Aufstellung allgemeiner Urlaubsgrundsätze</a:t>
            </a:r>
            <a:endParaRPr sz="2800" b="1" dirty="0">
              <a:solidFill>
                <a:schemeClr val="accent1"/>
              </a:solidFill>
              <a:cs typeface="Helvetica" panose="020B0604020202020204" pitchFamily="34" charset="0"/>
            </a:endParaRPr>
          </a:p>
        </p:txBody>
      </p:sp>
    </p:spTree>
    <p:extLst>
      <p:ext uri="{BB962C8B-B14F-4D97-AF65-F5344CB8AC3E}">
        <p14:creationId xmlns:p14="http://schemas.microsoft.com/office/powerpoint/2010/main" val="2354613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Inhaltsplatzhalter 2"/>
          <p:cNvSpPr>
            <a:spLocks noGrp="1"/>
          </p:cNvSpPr>
          <p:nvPr>
            <p:ph idx="1"/>
          </p:nvPr>
        </p:nvSpPr>
        <p:spPr>
          <a:xfrm>
            <a:off x="755576" y="2060848"/>
            <a:ext cx="7886700" cy="3168352"/>
          </a:xfrm>
        </p:spPr>
        <p:txBody>
          <a:bodyPr/>
          <a:lstStyle/>
          <a:p>
            <a:pPr marL="0" indent="0" defTabSz="457200">
              <a:spcBef>
                <a:spcPts val="0"/>
              </a:spcBef>
              <a:buSzTx/>
              <a:buNone/>
              <a:defRPr sz="3500">
                <a:latin typeface="Helvetica"/>
                <a:ea typeface="Helvetica"/>
                <a:cs typeface="Helvetica"/>
                <a:sym typeface="Helvetica"/>
              </a:defRPr>
            </a:pPr>
            <a:r>
              <a:rPr lang="de-DE" sz="2000" b="1" dirty="0">
                <a:solidFill>
                  <a:schemeClr val="accent2"/>
                </a:solidFill>
                <a:latin typeface="Helvetica" pitchFamily="34" charset="0"/>
                <a:ea typeface="Helvetica"/>
                <a:cs typeface="Helvetica"/>
                <a:sym typeface="Helvetica"/>
              </a:rPr>
              <a:t>Das bedeutet für euch:</a:t>
            </a:r>
          </a:p>
          <a:p>
            <a:pPr marL="0" indent="0">
              <a:lnSpc>
                <a:spcPts val="2600"/>
              </a:lnSpc>
              <a:spcBef>
                <a:spcPts val="600"/>
              </a:spcBef>
              <a:buNone/>
            </a:pPr>
            <a:r>
              <a:rPr lang="de-DE" sz="2000" dirty="0" smtClean="0">
                <a:latin typeface="Helvetica" pitchFamily="34" charset="0"/>
                <a:cs typeface="Helvetica" panose="020B0604020202020204" pitchFamily="34" charset="0"/>
              </a:rPr>
              <a:t>Mitbestimmung zum Beispiel bei Betriebskindergärten und betrieblicher Altersversorgung.</a:t>
            </a:r>
          </a:p>
        </p:txBody>
      </p:sp>
      <p:sp>
        <p:nvSpPr>
          <p:cNvPr id="10244" name="Slide Number Placeholder 4"/>
          <p:cNvSpPr>
            <a:spLocks noGrp="1"/>
          </p:cNvSpPr>
          <p:nvPr>
            <p:ph type="sldNum" sz="quarter" idx="11"/>
          </p:nvPr>
        </p:nvSpPr>
        <p:spPr>
          <a:xfrm>
            <a:off x="6876256" y="6480000"/>
            <a:ext cx="1944216" cy="170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DGB" pitchFamily="34" charset="0"/>
                <a:cs typeface="Times New Roman" pitchFamily="18" charset="0"/>
              </a:defRPr>
            </a:lvl1pPr>
            <a:lvl2pPr marL="37931725" indent="-37474525">
              <a:spcBef>
                <a:spcPct val="20000"/>
              </a:spcBef>
              <a:buChar char="–"/>
              <a:defRPr>
                <a:solidFill>
                  <a:schemeClr val="tx1"/>
                </a:solidFill>
                <a:latin typeface="DGB" pitchFamily="34" charset="0"/>
                <a:cs typeface="Times New Roman" pitchFamily="18" charset="0"/>
              </a:defRPr>
            </a:lvl2pPr>
            <a:lvl3pPr marL="1143000" indent="-228600">
              <a:spcBef>
                <a:spcPct val="20000"/>
              </a:spcBef>
              <a:buChar char="•"/>
              <a:defRPr>
                <a:solidFill>
                  <a:schemeClr val="tx1"/>
                </a:solidFill>
                <a:latin typeface="DGB" pitchFamily="34" charset="0"/>
                <a:cs typeface="Times New Roman" pitchFamily="18" charset="0"/>
              </a:defRPr>
            </a:lvl3pPr>
            <a:lvl4pPr marL="1600200" indent="-228600">
              <a:spcBef>
                <a:spcPct val="20000"/>
              </a:spcBef>
              <a:buChar char="–"/>
              <a:defRPr>
                <a:solidFill>
                  <a:schemeClr val="tx1"/>
                </a:solidFill>
                <a:latin typeface="DGB" pitchFamily="34" charset="0"/>
                <a:cs typeface="Times New Roman" pitchFamily="18" charset="0"/>
              </a:defRPr>
            </a:lvl4pPr>
            <a:lvl5pPr marL="2057400" indent="-228600">
              <a:spcBef>
                <a:spcPct val="20000"/>
              </a:spcBef>
              <a:buChar char="»"/>
              <a:defRPr>
                <a:solidFill>
                  <a:schemeClr val="tx1"/>
                </a:solidFill>
                <a:latin typeface="DGB" pitchFamily="34" charset="0"/>
                <a:cs typeface="Times New Roman" pitchFamily="18" charset="0"/>
              </a:defRPr>
            </a:lvl5pPr>
            <a:lvl6pPr marL="25146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6pPr>
            <a:lvl7pPr marL="29718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7pPr>
            <a:lvl8pPr marL="34290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8pPr>
            <a:lvl9pPr marL="38862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9pPr>
          </a:lstStyle>
          <a:p>
            <a:pPr>
              <a:spcBef>
                <a:spcPct val="0"/>
              </a:spcBef>
              <a:buFontTx/>
              <a:buNone/>
            </a:pPr>
            <a:fld id="{664B11CD-F71B-45DD-A1BF-EE2587E73AA9}" type="slidenum">
              <a:rPr lang="de-DE" altLang="de-DE">
                <a:solidFill>
                  <a:schemeClr val="bg1"/>
                </a:solidFill>
              </a:rPr>
              <a:pPr>
                <a:spcBef>
                  <a:spcPct val="0"/>
                </a:spcBef>
                <a:buFontTx/>
                <a:buNone/>
              </a:pPr>
              <a:t>8</a:t>
            </a:fld>
            <a:endParaRPr lang="de-DE" altLang="de-DE" dirty="0">
              <a:solidFill>
                <a:schemeClr val="bg1"/>
              </a:solidFill>
            </a:endParaRPr>
          </a:p>
        </p:txBody>
      </p:sp>
      <p:sp>
        <p:nvSpPr>
          <p:cNvPr id="6" name="Rectangle 5"/>
          <p:cNvSpPr>
            <a:spLocks noGrp="1" noChangeArrowheads="1"/>
          </p:cNvSpPr>
          <p:nvPr>
            <p:ph type="ftr" sz="quarter" idx="10"/>
          </p:nvPr>
        </p:nvSpPr>
        <p:spPr>
          <a:xfrm>
            <a:off x="2843808" y="6516000"/>
            <a:ext cx="5400600" cy="144016"/>
          </a:xfrm>
          <a:ln/>
        </p:spPr>
        <p:txBody>
          <a:bodyPr/>
          <a:lstStyle>
            <a:lvl1pPr>
              <a:defRPr/>
            </a:lvl1pPr>
          </a:lstStyle>
          <a:p>
            <a:r>
              <a:rPr lang="de-DE" dirty="0"/>
              <a:t>Toolbox Wirtschaftliche Unabhängigkeit von </a:t>
            </a:r>
            <a:r>
              <a:rPr lang="de-DE" dirty="0" smtClean="0"/>
              <a:t>Frauen</a:t>
            </a:r>
            <a:r>
              <a:rPr lang="de-DE" dirty="0"/>
              <a:t> | </a:t>
            </a:r>
            <a:r>
              <a:rPr lang="de-DE" dirty="0" smtClean="0"/>
              <a:t>Handlungsmöglichkeiten </a:t>
            </a:r>
            <a:r>
              <a:rPr lang="de-DE" dirty="0"/>
              <a:t>des ­</a:t>
            </a:r>
            <a:r>
              <a:rPr lang="de-DE" dirty="0" smtClean="0"/>
              <a:t>Betriebsrats</a:t>
            </a:r>
            <a:endParaRPr lang="de-DE" dirty="0"/>
          </a:p>
        </p:txBody>
      </p:sp>
      <p:sp>
        <p:nvSpPr>
          <p:cNvPr id="5" name="Shape 124"/>
          <p:cNvSpPr>
            <a:spLocks noGrp="1"/>
          </p:cNvSpPr>
          <p:nvPr>
            <p:ph type="title"/>
          </p:nvPr>
        </p:nvSpPr>
        <p:spPr>
          <a:xfrm>
            <a:off x="755576" y="476672"/>
            <a:ext cx="7579940" cy="1400324"/>
          </a:xfrm>
          <a:prstGeom prst="rect">
            <a:avLst/>
          </a:prstGeom>
        </p:spPr>
        <p:txBody>
          <a:bodyPr>
            <a:normAutofit/>
          </a:bodyPr>
          <a:lstStyle/>
          <a:p>
            <a:pPr defTabSz="332993">
              <a:lnSpc>
                <a:spcPct val="100000"/>
              </a:lnSpc>
              <a:defRPr sz="4560" b="1">
                <a:latin typeface="Helvetica"/>
                <a:ea typeface="Helvetica"/>
                <a:cs typeface="Helvetica"/>
                <a:sym typeface="Helvetica"/>
              </a:defRPr>
            </a:pPr>
            <a:r>
              <a:rPr lang="de-DE" sz="2800" dirty="0">
                <a:solidFill>
                  <a:schemeClr val="accent1"/>
                </a:solidFill>
                <a:cs typeface="Helvetica" panose="020B0604020202020204" pitchFamily="34" charset="0"/>
              </a:rPr>
              <a:t>§ 87 Abs. 1 Nr. 8: </a:t>
            </a:r>
            <a:br>
              <a:rPr lang="de-DE" sz="2800" dirty="0">
                <a:solidFill>
                  <a:schemeClr val="accent1"/>
                </a:solidFill>
                <a:cs typeface="Helvetica" panose="020B0604020202020204" pitchFamily="34" charset="0"/>
              </a:rPr>
            </a:br>
            <a:r>
              <a:rPr lang="de-DE" sz="2800" dirty="0">
                <a:solidFill>
                  <a:schemeClr val="accent1"/>
                </a:solidFill>
                <a:cs typeface="Helvetica" panose="020B0604020202020204" pitchFamily="34" charset="0"/>
              </a:rPr>
              <a:t>Form, Ausgestaltung und Überwachung von Sozialeinrichtungen</a:t>
            </a:r>
            <a:endParaRPr sz="2800" b="1" dirty="0">
              <a:solidFill>
                <a:schemeClr val="accent1"/>
              </a:solidFill>
              <a:cs typeface="Helvetica" panose="020B0604020202020204" pitchFamily="34" charset="0"/>
            </a:endParaRPr>
          </a:p>
        </p:txBody>
      </p:sp>
    </p:spTree>
    <p:extLst>
      <p:ext uri="{BB962C8B-B14F-4D97-AF65-F5344CB8AC3E}">
        <p14:creationId xmlns:p14="http://schemas.microsoft.com/office/powerpoint/2010/main" val="387104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Inhaltsplatzhalter 2"/>
          <p:cNvSpPr>
            <a:spLocks noGrp="1"/>
          </p:cNvSpPr>
          <p:nvPr>
            <p:ph idx="1"/>
          </p:nvPr>
        </p:nvSpPr>
        <p:spPr>
          <a:xfrm>
            <a:off x="755576" y="2060848"/>
            <a:ext cx="7886700" cy="3168352"/>
          </a:xfrm>
        </p:spPr>
        <p:txBody>
          <a:bodyPr/>
          <a:lstStyle/>
          <a:p>
            <a:pPr marL="0" indent="0" defTabSz="457200">
              <a:spcBef>
                <a:spcPts val="0"/>
              </a:spcBef>
              <a:buSzTx/>
              <a:buNone/>
              <a:defRPr sz="3500">
                <a:latin typeface="Helvetica"/>
                <a:ea typeface="Helvetica"/>
                <a:cs typeface="Helvetica"/>
                <a:sym typeface="Helvetica"/>
              </a:defRPr>
            </a:pPr>
            <a:r>
              <a:rPr lang="de-DE" sz="2000" b="1" dirty="0">
                <a:solidFill>
                  <a:schemeClr val="accent2"/>
                </a:solidFill>
                <a:latin typeface="Helvetica" pitchFamily="34" charset="0"/>
                <a:ea typeface="Helvetica"/>
                <a:cs typeface="Helvetica"/>
                <a:sym typeface="Helvetica"/>
              </a:rPr>
              <a:t>Das bedeutet für euch:</a:t>
            </a:r>
          </a:p>
          <a:p>
            <a:pPr marL="0" indent="0">
              <a:lnSpc>
                <a:spcPts val="2600"/>
              </a:lnSpc>
              <a:buNone/>
            </a:pPr>
            <a:r>
              <a:rPr lang="de-DE" sz="2000" dirty="0" smtClean="0">
                <a:latin typeface="Helvetica" pitchFamily="34" charset="0"/>
              </a:rPr>
              <a:t>Sinn und Zweck dieser Vorschrift ist die angemessene und transparente Gestaltung des betrieblichen Lohngefüges und die Wahrung einer abstrakten innerbetrieblichen Lohn- und Verteilungsgerechtigkeit. Hier kann der Betriebsrat Einfluss auf die gleiche Entlohnung bei gleicher Tätigkeit nehmen (auch zwischen Frauen und Männern), soweit keine tariflichen Regelungen bestehen.</a:t>
            </a:r>
            <a:endParaRPr lang="de-DE" sz="2000" dirty="0">
              <a:latin typeface="Helvetica" pitchFamily="34" charset="0"/>
            </a:endParaRPr>
          </a:p>
        </p:txBody>
      </p:sp>
      <p:sp>
        <p:nvSpPr>
          <p:cNvPr id="10244" name="Slide Number Placeholder 4"/>
          <p:cNvSpPr>
            <a:spLocks noGrp="1"/>
          </p:cNvSpPr>
          <p:nvPr>
            <p:ph type="sldNum" sz="quarter" idx="11"/>
          </p:nvPr>
        </p:nvSpPr>
        <p:spPr>
          <a:xfrm>
            <a:off x="6876256" y="6480000"/>
            <a:ext cx="1944216" cy="170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a:solidFill>
                  <a:schemeClr val="tx1"/>
                </a:solidFill>
                <a:latin typeface="DGB" pitchFamily="34" charset="0"/>
                <a:cs typeface="Times New Roman" pitchFamily="18" charset="0"/>
              </a:defRPr>
            </a:lvl1pPr>
            <a:lvl2pPr marL="37931725" indent="-37474525">
              <a:spcBef>
                <a:spcPct val="20000"/>
              </a:spcBef>
              <a:buChar char="–"/>
              <a:defRPr>
                <a:solidFill>
                  <a:schemeClr val="tx1"/>
                </a:solidFill>
                <a:latin typeface="DGB" pitchFamily="34" charset="0"/>
                <a:cs typeface="Times New Roman" pitchFamily="18" charset="0"/>
              </a:defRPr>
            </a:lvl2pPr>
            <a:lvl3pPr marL="1143000" indent="-228600">
              <a:spcBef>
                <a:spcPct val="20000"/>
              </a:spcBef>
              <a:buChar char="•"/>
              <a:defRPr>
                <a:solidFill>
                  <a:schemeClr val="tx1"/>
                </a:solidFill>
                <a:latin typeface="DGB" pitchFamily="34" charset="0"/>
                <a:cs typeface="Times New Roman" pitchFamily="18" charset="0"/>
              </a:defRPr>
            </a:lvl3pPr>
            <a:lvl4pPr marL="1600200" indent="-228600">
              <a:spcBef>
                <a:spcPct val="20000"/>
              </a:spcBef>
              <a:buChar char="–"/>
              <a:defRPr>
                <a:solidFill>
                  <a:schemeClr val="tx1"/>
                </a:solidFill>
                <a:latin typeface="DGB" pitchFamily="34" charset="0"/>
                <a:cs typeface="Times New Roman" pitchFamily="18" charset="0"/>
              </a:defRPr>
            </a:lvl4pPr>
            <a:lvl5pPr marL="2057400" indent="-228600">
              <a:spcBef>
                <a:spcPct val="20000"/>
              </a:spcBef>
              <a:buChar char="»"/>
              <a:defRPr>
                <a:solidFill>
                  <a:schemeClr val="tx1"/>
                </a:solidFill>
                <a:latin typeface="DGB" pitchFamily="34" charset="0"/>
                <a:cs typeface="Times New Roman" pitchFamily="18" charset="0"/>
              </a:defRPr>
            </a:lvl5pPr>
            <a:lvl6pPr marL="25146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6pPr>
            <a:lvl7pPr marL="29718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7pPr>
            <a:lvl8pPr marL="34290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8pPr>
            <a:lvl9pPr marL="3886200" indent="-228600" eaLnBrk="0" fontAlgn="base" hangingPunct="0">
              <a:spcBef>
                <a:spcPct val="20000"/>
              </a:spcBef>
              <a:spcAft>
                <a:spcPct val="0"/>
              </a:spcAft>
              <a:buChar char="»"/>
              <a:defRPr>
                <a:solidFill>
                  <a:schemeClr val="tx1"/>
                </a:solidFill>
                <a:latin typeface="DGB" pitchFamily="34" charset="0"/>
                <a:cs typeface="Times New Roman" pitchFamily="18" charset="0"/>
              </a:defRPr>
            </a:lvl9pPr>
          </a:lstStyle>
          <a:p>
            <a:pPr>
              <a:spcBef>
                <a:spcPct val="0"/>
              </a:spcBef>
              <a:buFontTx/>
              <a:buNone/>
            </a:pPr>
            <a:fld id="{664B11CD-F71B-45DD-A1BF-EE2587E73AA9}" type="slidenum">
              <a:rPr lang="de-DE" altLang="de-DE">
                <a:solidFill>
                  <a:schemeClr val="bg1"/>
                </a:solidFill>
              </a:rPr>
              <a:pPr>
                <a:spcBef>
                  <a:spcPct val="0"/>
                </a:spcBef>
                <a:buFontTx/>
                <a:buNone/>
              </a:pPr>
              <a:t>9</a:t>
            </a:fld>
            <a:endParaRPr lang="de-DE" altLang="de-DE" dirty="0">
              <a:solidFill>
                <a:schemeClr val="bg1"/>
              </a:solidFill>
            </a:endParaRPr>
          </a:p>
        </p:txBody>
      </p:sp>
      <p:sp>
        <p:nvSpPr>
          <p:cNvPr id="6" name="Rectangle 5"/>
          <p:cNvSpPr>
            <a:spLocks noGrp="1" noChangeArrowheads="1"/>
          </p:cNvSpPr>
          <p:nvPr>
            <p:ph type="ftr" sz="quarter" idx="10"/>
          </p:nvPr>
        </p:nvSpPr>
        <p:spPr>
          <a:xfrm>
            <a:off x="2843808" y="6516000"/>
            <a:ext cx="5400600" cy="144016"/>
          </a:xfrm>
          <a:ln/>
        </p:spPr>
        <p:txBody>
          <a:bodyPr/>
          <a:lstStyle>
            <a:lvl1pPr>
              <a:defRPr/>
            </a:lvl1pPr>
          </a:lstStyle>
          <a:p>
            <a:r>
              <a:rPr lang="de-DE" dirty="0"/>
              <a:t>Toolbox Wirtschaftliche Unabhängigkeit von </a:t>
            </a:r>
            <a:r>
              <a:rPr lang="de-DE" dirty="0" smtClean="0"/>
              <a:t>Frauen</a:t>
            </a:r>
            <a:r>
              <a:rPr lang="de-DE" dirty="0"/>
              <a:t> | </a:t>
            </a:r>
            <a:r>
              <a:rPr lang="de-DE" dirty="0" smtClean="0"/>
              <a:t>Handlungsmöglichkeiten </a:t>
            </a:r>
            <a:r>
              <a:rPr lang="de-DE" dirty="0"/>
              <a:t>des ­</a:t>
            </a:r>
            <a:r>
              <a:rPr lang="de-DE" dirty="0" smtClean="0"/>
              <a:t>Betriebsrats</a:t>
            </a:r>
            <a:endParaRPr lang="de-DE" dirty="0"/>
          </a:p>
        </p:txBody>
      </p:sp>
      <p:sp>
        <p:nvSpPr>
          <p:cNvPr id="5" name="Shape 124"/>
          <p:cNvSpPr>
            <a:spLocks noGrp="1"/>
          </p:cNvSpPr>
          <p:nvPr>
            <p:ph type="title"/>
          </p:nvPr>
        </p:nvSpPr>
        <p:spPr>
          <a:xfrm>
            <a:off x="755576" y="476672"/>
            <a:ext cx="7579940" cy="1400324"/>
          </a:xfrm>
          <a:prstGeom prst="rect">
            <a:avLst/>
          </a:prstGeom>
        </p:spPr>
        <p:txBody>
          <a:bodyPr>
            <a:normAutofit/>
          </a:bodyPr>
          <a:lstStyle/>
          <a:p>
            <a:pPr defTabSz="332993">
              <a:lnSpc>
                <a:spcPct val="100000"/>
              </a:lnSpc>
              <a:defRPr sz="4560" b="1">
                <a:latin typeface="Helvetica"/>
                <a:ea typeface="Helvetica"/>
                <a:cs typeface="Helvetica"/>
                <a:sym typeface="Helvetica"/>
              </a:defRPr>
            </a:pPr>
            <a:r>
              <a:rPr lang="de-DE" sz="2800" dirty="0">
                <a:solidFill>
                  <a:schemeClr val="accent1"/>
                </a:solidFill>
                <a:cs typeface="Helvetica" panose="020B0604020202020204" pitchFamily="34" charset="0"/>
              </a:rPr>
              <a:t>§ 87 Abs. 1 Nr. 10: </a:t>
            </a:r>
            <a:br>
              <a:rPr lang="de-DE" sz="2800" dirty="0">
                <a:solidFill>
                  <a:schemeClr val="accent1"/>
                </a:solidFill>
                <a:cs typeface="Helvetica" panose="020B0604020202020204" pitchFamily="34" charset="0"/>
              </a:rPr>
            </a:br>
            <a:r>
              <a:rPr lang="de-DE" sz="2800" dirty="0">
                <a:solidFill>
                  <a:schemeClr val="accent1"/>
                </a:solidFill>
                <a:cs typeface="Helvetica" panose="020B0604020202020204" pitchFamily="34" charset="0"/>
              </a:rPr>
              <a:t>Betriebliche Lohngestaltung</a:t>
            </a:r>
            <a:endParaRPr sz="2800" b="1" dirty="0">
              <a:solidFill>
                <a:schemeClr val="accent1"/>
              </a:solidFill>
              <a:cs typeface="Helvetica" panose="020B0604020202020204" pitchFamily="34" charset="0"/>
            </a:endParaRPr>
          </a:p>
        </p:txBody>
      </p:sp>
    </p:spTree>
    <p:extLst>
      <p:ext uri="{BB962C8B-B14F-4D97-AF65-F5344CB8AC3E}">
        <p14:creationId xmlns:p14="http://schemas.microsoft.com/office/powerpoint/2010/main" val="2893489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WVDF">
      <a:dk1>
        <a:srgbClr val="000000"/>
      </a:dk1>
      <a:lt1>
        <a:srgbClr val="FFFFFF"/>
      </a:lt1>
      <a:dk2>
        <a:srgbClr val="000000"/>
      </a:dk2>
      <a:lt2>
        <a:srgbClr val="808080"/>
      </a:lt2>
      <a:accent1>
        <a:srgbClr val="B5007C"/>
      </a:accent1>
      <a:accent2>
        <a:srgbClr val="3BB6B8"/>
      </a:accent2>
      <a:accent3>
        <a:srgbClr val="C7C400"/>
      </a:accent3>
      <a:accent4>
        <a:srgbClr val="D798BF"/>
      </a:accent4>
      <a:accent5>
        <a:srgbClr val="B3DDDC"/>
      </a:accent5>
      <a:accent6>
        <a:srgbClr val="DDE197"/>
      </a:accent6>
      <a:hlink>
        <a:srgbClr val="FF0000"/>
      </a:hlink>
      <a:folHlink>
        <a:srgbClr val="C0C0C0"/>
      </a:folHlink>
    </a:clrScheme>
    <a:fontScheme name="Standarddesign">
      <a:majorFont>
        <a:latin typeface="DGB"/>
        <a:ea typeface="Times New Roman"/>
        <a:cs typeface="Times New Roman"/>
      </a:majorFont>
      <a:minorFont>
        <a:latin typeface="DGB"/>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693</Words>
  <Application>Microsoft Office PowerPoint</Application>
  <PresentationFormat>Bildschirmpräsentation (4:3)</PresentationFormat>
  <Paragraphs>87</Paragraphs>
  <Slides>14</Slides>
  <Notes>14</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Standarddesign</vt:lpstr>
      <vt:lpstr>Den Berufseinstieg geschlechtergerecht (mit)gestalten</vt:lpstr>
      <vt:lpstr>PowerPoint-Präsentation</vt:lpstr>
      <vt:lpstr>§ 80 Abs. 1 Nr. 2b:  Förderung der Vereinbarkeit von Familie und Erwerbstätigkeit</vt:lpstr>
      <vt:lpstr>§ 80 Abs. 2 Satz 2: Einsichtsrecht in Bruttolöhne und -gehälter</vt:lpstr>
      <vt:lpstr>§ 28 in Verbindung mit § 80 Abs 2 Satz 3  bzw. § 80 Abs. 3 Ausschüsse und Sachverständige</vt:lpstr>
      <vt:lpstr>§ 87 Abs. 1 Nr. 2: Beginn und Ende der täglichen Arbeitszeit einschließlich der Pausen sowie Verteilung auf die Wochentage</vt:lpstr>
      <vt:lpstr>§ 87 Abs. 1 Nr. 5:  Aufstellung allgemeiner Urlaubsgrundsätze</vt:lpstr>
      <vt:lpstr>§ 87 Abs. 1 Nr. 8:  Form, Ausgestaltung und Überwachung von Sozialeinrichtungen</vt:lpstr>
      <vt:lpstr>§ 87 Abs. 1 Nr. 10:  Betriebliche Lohngestaltung</vt:lpstr>
      <vt:lpstr>§ 92 Abs. 1, 3:  Personalplanung</vt:lpstr>
      <vt:lpstr>§ 96 Abs. 1 Satz 2:  Ermittlung des Berufsbildungsbedarfs </vt:lpstr>
      <vt:lpstr>§ 96 Abs. 2:  Ermittlung des Bildungsbedarfs</vt:lpstr>
      <vt:lpstr>§ 45  Themen der Betriebs- und Abteilungsversammlungen</vt:lpstr>
      <vt:lpstr>§ 43 Abs. 2 Teilnahme- und Sprachrecht der Arbeitgeber_in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Markus Oswald</cp:lastModifiedBy>
  <cp:revision>111</cp:revision>
  <dcterms:created xsi:type="dcterms:W3CDTF">2015-01-21T14:35:14Z</dcterms:created>
  <dcterms:modified xsi:type="dcterms:W3CDTF">2016-09-20T13:02:00Z</dcterms:modified>
</cp:coreProperties>
</file>